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21.png"/><Relationship Id="rId22" Type="http://schemas.openxmlformats.org/officeDocument/2006/relationships/image" Target="../media/image-1-22.png"/><Relationship Id="rId24" Type="http://schemas.openxmlformats.org/officeDocument/2006/relationships/slideLayout" Target="../slideLayouts/slideLayout1.xml"/><Relationship Id="rId2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1" Type="http://schemas.openxmlformats.org/officeDocument/2006/relationships/slideLayout" Target="../slideLayouts/slideLayout1.xml"/><Relationship Id="rId1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7" Type="http://schemas.openxmlformats.org/officeDocument/2006/relationships/slideLayout" Target="../slideLayouts/slideLayout1.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10" Type="http://schemas.openxmlformats.org/officeDocument/2006/relationships/slideLayout" Target="../slideLayouts/slideLayout1.xml"/><Relationship Id="rId11"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10" Type="http://schemas.openxmlformats.org/officeDocument/2006/relationships/slideLayout" Target="../slideLayouts/slideLayout1.xml"/><Relationship Id="rId11"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0"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1" Type="http://schemas.openxmlformats.org/officeDocument/2006/relationships/slideLayout" Target="../slideLayouts/slideLayout1.xml"/><Relationship Id="rId1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4-1.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6-1.png"/><Relationship Id="rId3" Type="http://schemas.openxmlformats.org/officeDocument/2006/relationships/slideLayout" Target="../slideLayouts/slideLayout1.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7-1.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0-1.png"/><Relationship Id="rId3" Type="http://schemas.openxmlformats.org/officeDocument/2006/relationships/slideLayout" Target="../slideLayouts/slideLayout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1.png"/><Relationship Id="rId3" Type="http://schemas.openxmlformats.org/officeDocument/2006/relationships/slideLayout" Target="../slideLayouts/slideLayout1.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2-1.png"/><Relationship Id="rId3" Type="http://schemas.openxmlformats.org/officeDocument/2006/relationships/slideLayout" Target="../slideLayouts/slideLayout1.xml"/><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24237791"/>
          </a:xfrm>
          <a:prstGeom prst="rect">
            <a:avLst/>
          </a:prstGeom>
          <a:solidFill>
            <a:srgbClr val="241631"/>
          </a:solidFill>
          <a:ln/>
        </p:spPr>
      </p:sp>
      <p:sp>
        <p:nvSpPr>
          <p:cNvPr id="4" name="Text 2"/>
          <p:cNvSpPr/>
          <p:nvPr/>
        </p:nvSpPr>
        <p:spPr>
          <a:xfrm>
            <a:off x="3621167" y="427673"/>
            <a:ext cx="5943600" cy="486013"/>
          </a:xfrm>
          <a:prstGeom prst="rect">
            <a:avLst/>
          </a:prstGeom>
          <a:noFill/>
          <a:ln/>
        </p:spPr>
        <p:txBody>
          <a:bodyPr wrap="none" rtlCol="0" anchor="t"/>
          <a:lstStyle/>
          <a:p>
            <a:pPr algn="l" indent="0" marL="0">
              <a:lnSpc>
                <a:spcPts val="3827"/>
              </a:lnSpc>
              <a:buNone/>
            </a:pPr>
            <a:r>
              <a:rPr lang="en-US" sz="3062" b="1" dirty="0">
                <a:solidFill>
                  <a:srgbClr val="FF726D"/>
                </a:solidFill>
                <a:latin typeface="Inconsolata" pitchFamily="34" charset="0"/>
                <a:ea typeface="Inconsolata" pitchFamily="34" charset="-122"/>
                <a:cs typeface="Inconsolata" pitchFamily="34" charset="-120"/>
              </a:rPr>
              <a:t>1 - Page View (Total) Analysis</a:t>
            </a:r>
            <a:endParaRPr lang="en-US" sz="3062" dirty="0"/>
          </a:p>
        </p:txBody>
      </p:sp>
      <p:pic>
        <p:nvPicPr>
          <p:cNvPr id="5" name="Image 0" descr="preencoded.png">    </p:cNvPr>
          <p:cNvPicPr>
            <a:picLocks noChangeAspect="1"/>
          </p:cNvPicPr>
          <p:nvPr/>
        </p:nvPicPr>
        <p:blipFill>
          <a:blip r:embed="rId1"/>
          <a:stretch>
            <a:fillRect/>
          </a:stretch>
        </p:blipFill>
        <p:spPr>
          <a:xfrm>
            <a:off x="3621167" y="1224677"/>
            <a:ext cx="7388066" cy="870109"/>
          </a:xfrm>
          <a:prstGeom prst="rect">
            <a:avLst/>
          </a:prstGeom>
        </p:spPr>
      </p:pic>
      <p:pic>
        <p:nvPicPr>
          <p:cNvPr id="6" name="Image 1" descr="preencoded.png">    </p:cNvPr>
          <p:cNvPicPr>
            <a:picLocks noChangeAspect="1"/>
          </p:cNvPicPr>
          <p:nvPr/>
        </p:nvPicPr>
        <p:blipFill>
          <a:blip r:embed="rId2"/>
          <a:stretch>
            <a:fillRect/>
          </a:stretch>
        </p:blipFill>
        <p:spPr>
          <a:xfrm>
            <a:off x="3621167" y="2308503"/>
            <a:ext cx="7388066" cy="870109"/>
          </a:xfrm>
          <a:prstGeom prst="rect">
            <a:avLst/>
          </a:prstGeom>
        </p:spPr>
      </p:pic>
      <p:pic>
        <p:nvPicPr>
          <p:cNvPr id="7" name="Image 2" descr="preencoded.png">    </p:cNvPr>
          <p:cNvPicPr>
            <a:picLocks noChangeAspect="1"/>
          </p:cNvPicPr>
          <p:nvPr/>
        </p:nvPicPr>
        <p:blipFill>
          <a:blip r:embed="rId3"/>
          <a:stretch>
            <a:fillRect/>
          </a:stretch>
        </p:blipFill>
        <p:spPr>
          <a:xfrm>
            <a:off x="3621167" y="3392329"/>
            <a:ext cx="7388066" cy="870109"/>
          </a:xfrm>
          <a:prstGeom prst="rect">
            <a:avLst/>
          </a:prstGeom>
        </p:spPr>
      </p:pic>
      <p:pic>
        <p:nvPicPr>
          <p:cNvPr id="8" name="Image 3" descr="preencoded.png">    </p:cNvPr>
          <p:cNvPicPr>
            <a:picLocks noChangeAspect="1"/>
          </p:cNvPicPr>
          <p:nvPr/>
        </p:nvPicPr>
        <p:blipFill>
          <a:blip r:embed="rId4"/>
          <a:stretch>
            <a:fillRect/>
          </a:stretch>
        </p:blipFill>
        <p:spPr>
          <a:xfrm>
            <a:off x="3621167" y="4476155"/>
            <a:ext cx="7388066" cy="870109"/>
          </a:xfrm>
          <a:prstGeom prst="rect">
            <a:avLst/>
          </a:prstGeom>
        </p:spPr>
      </p:pic>
      <p:pic>
        <p:nvPicPr>
          <p:cNvPr id="9" name="Image 4" descr="preencoded.png">    </p:cNvPr>
          <p:cNvPicPr>
            <a:picLocks noChangeAspect="1"/>
          </p:cNvPicPr>
          <p:nvPr/>
        </p:nvPicPr>
        <p:blipFill>
          <a:blip r:embed="rId5"/>
          <a:stretch>
            <a:fillRect/>
          </a:stretch>
        </p:blipFill>
        <p:spPr>
          <a:xfrm>
            <a:off x="3621167" y="5559981"/>
            <a:ext cx="7388066" cy="870109"/>
          </a:xfrm>
          <a:prstGeom prst="rect">
            <a:avLst/>
          </a:prstGeom>
        </p:spPr>
      </p:pic>
      <p:pic>
        <p:nvPicPr>
          <p:cNvPr id="10" name="Image 5" descr="preencoded.png">    </p:cNvPr>
          <p:cNvPicPr>
            <a:picLocks noChangeAspect="1"/>
          </p:cNvPicPr>
          <p:nvPr/>
        </p:nvPicPr>
        <p:blipFill>
          <a:blip r:embed="rId6"/>
          <a:stretch>
            <a:fillRect/>
          </a:stretch>
        </p:blipFill>
        <p:spPr>
          <a:xfrm>
            <a:off x="3621167" y="6643807"/>
            <a:ext cx="7388066" cy="870109"/>
          </a:xfrm>
          <a:prstGeom prst="rect">
            <a:avLst/>
          </a:prstGeom>
        </p:spPr>
      </p:pic>
      <p:pic>
        <p:nvPicPr>
          <p:cNvPr id="11" name="Image 6" descr="preencoded.png">    </p:cNvPr>
          <p:cNvPicPr>
            <a:picLocks noChangeAspect="1"/>
          </p:cNvPicPr>
          <p:nvPr/>
        </p:nvPicPr>
        <p:blipFill>
          <a:blip r:embed="rId7"/>
          <a:stretch>
            <a:fillRect/>
          </a:stretch>
        </p:blipFill>
        <p:spPr>
          <a:xfrm>
            <a:off x="3621167" y="7727633"/>
            <a:ext cx="7388066" cy="870109"/>
          </a:xfrm>
          <a:prstGeom prst="rect">
            <a:avLst/>
          </a:prstGeom>
        </p:spPr>
      </p:pic>
      <p:pic>
        <p:nvPicPr>
          <p:cNvPr id="12" name="Image 7" descr="preencoded.png">    </p:cNvPr>
          <p:cNvPicPr>
            <a:picLocks noChangeAspect="1"/>
          </p:cNvPicPr>
          <p:nvPr/>
        </p:nvPicPr>
        <p:blipFill>
          <a:blip r:embed="rId8"/>
          <a:stretch>
            <a:fillRect/>
          </a:stretch>
        </p:blipFill>
        <p:spPr>
          <a:xfrm>
            <a:off x="3621167" y="8811458"/>
            <a:ext cx="7388066" cy="870109"/>
          </a:xfrm>
          <a:prstGeom prst="rect">
            <a:avLst/>
          </a:prstGeom>
        </p:spPr>
      </p:pic>
      <p:pic>
        <p:nvPicPr>
          <p:cNvPr id="13" name="Image 8" descr="preencoded.png">    </p:cNvPr>
          <p:cNvPicPr>
            <a:picLocks noChangeAspect="1"/>
          </p:cNvPicPr>
          <p:nvPr/>
        </p:nvPicPr>
        <p:blipFill>
          <a:blip r:embed="rId9"/>
          <a:stretch>
            <a:fillRect/>
          </a:stretch>
        </p:blipFill>
        <p:spPr>
          <a:xfrm>
            <a:off x="3621167" y="9895284"/>
            <a:ext cx="7388066" cy="870109"/>
          </a:xfrm>
          <a:prstGeom prst="rect">
            <a:avLst/>
          </a:prstGeom>
        </p:spPr>
      </p:pic>
      <p:pic>
        <p:nvPicPr>
          <p:cNvPr id="14" name="Image 9" descr="preencoded.png">    </p:cNvPr>
          <p:cNvPicPr>
            <a:picLocks noChangeAspect="1"/>
          </p:cNvPicPr>
          <p:nvPr/>
        </p:nvPicPr>
        <p:blipFill>
          <a:blip r:embed="rId10"/>
          <a:stretch>
            <a:fillRect/>
          </a:stretch>
        </p:blipFill>
        <p:spPr>
          <a:xfrm>
            <a:off x="3621167" y="10979110"/>
            <a:ext cx="7388066" cy="870109"/>
          </a:xfrm>
          <a:prstGeom prst="rect">
            <a:avLst/>
          </a:prstGeom>
        </p:spPr>
      </p:pic>
      <p:pic>
        <p:nvPicPr>
          <p:cNvPr id="15" name="Image 10" descr="preencoded.png">    </p:cNvPr>
          <p:cNvPicPr>
            <a:picLocks noChangeAspect="1"/>
          </p:cNvPicPr>
          <p:nvPr/>
        </p:nvPicPr>
        <p:blipFill>
          <a:blip r:embed="rId11"/>
          <a:stretch>
            <a:fillRect/>
          </a:stretch>
        </p:blipFill>
        <p:spPr>
          <a:xfrm>
            <a:off x="3621167" y="12062936"/>
            <a:ext cx="7388066" cy="870109"/>
          </a:xfrm>
          <a:prstGeom prst="rect">
            <a:avLst/>
          </a:prstGeom>
        </p:spPr>
      </p:pic>
      <p:pic>
        <p:nvPicPr>
          <p:cNvPr id="16" name="Image 11" descr="preencoded.png">    </p:cNvPr>
          <p:cNvPicPr>
            <a:picLocks noChangeAspect="1"/>
          </p:cNvPicPr>
          <p:nvPr/>
        </p:nvPicPr>
        <p:blipFill>
          <a:blip r:embed="rId12"/>
          <a:stretch>
            <a:fillRect/>
          </a:stretch>
        </p:blipFill>
        <p:spPr>
          <a:xfrm>
            <a:off x="3621167" y="13146762"/>
            <a:ext cx="7388066" cy="870109"/>
          </a:xfrm>
          <a:prstGeom prst="rect">
            <a:avLst/>
          </a:prstGeom>
        </p:spPr>
      </p:pic>
      <p:pic>
        <p:nvPicPr>
          <p:cNvPr id="17" name="Image 12" descr="preencoded.png">    </p:cNvPr>
          <p:cNvPicPr>
            <a:picLocks noChangeAspect="1"/>
          </p:cNvPicPr>
          <p:nvPr/>
        </p:nvPicPr>
        <p:blipFill>
          <a:blip r:embed="rId13"/>
          <a:stretch>
            <a:fillRect/>
          </a:stretch>
        </p:blipFill>
        <p:spPr>
          <a:xfrm>
            <a:off x="3621167" y="14230588"/>
            <a:ext cx="7388066" cy="870109"/>
          </a:xfrm>
          <a:prstGeom prst="rect">
            <a:avLst/>
          </a:prstGeom>
        </p:spPr>
      </p:pic>
      <p:pic>
        <p:nvPicPr>
          <p:cNvPr id="18" name="Image 13" descr="preencoded.png">    </p:cNvPr>
          <p:cNvPicPr>
            <a:picLocks noChangeAspect="1"/>
          </p:cNvPicPr>
          <p:nvPr/>
        </p:nvPicPr>
        <p:blipFill>
          <a:blip r:embed="rId14"/>
          <a:stretch>
            <a:fillRect/>
          </a:stretch>
        </p:blipFill>
        <p:spPr>
          <a:xfrm>
            <a:off x="3621167" y="15314414"/>
            <a:ext cx="7388066" cy="870109"/>
          </a:xfrm>
          <a:prstGeom prst="rect">
            <a:avLst/>
          </a:prstGeom>
        </p:spPr>
      </p:pic>
      <p:pic>
        <p:nvPicPr>
          <p:cNvPr id="19" name="Image 14" descr="preencoded.png">    </p:cNvPr>
          <p:cNvPicPr>
            <a:picLocks noChangeAspect="1"/>
          </p:cNvPicPr>
          <p:nvPr/>
        </p:nvPicPr>
        <p:blipFill>
          <a:blip r:embed="rId15"/>
          <a:stretch>
            <a:fillRect/>
          </a:stretch>
        </p:blipFill>
        <p:spPr>
          <a:xfrm>
            <a:off x="3621167" y="16398240"/>
            <a:ext cx="7388066" cy="870109"/>
          </a:xfrm>
          <a:prstGeom prst="rect">
            <a:avLst/>
          </a:prstGeom>
        </p:spPr>
      </p:pic>
      <p:pic>
        <p:nvPicPr>
          <p:cNvPr id="20" name="Image 15" descr="preencoded.png">    </p:cNvPr>
          <p:cNvPicPr>
            <a:picLocks noChangeAspect="1"/>
          </p:cNvPicPr>
          <p:nvPr/>
        </p:nvPicPr>
        <p:blipFill>
          <a:blip r:embed="rId16"/>
          <a:stretch>
            <a:fillRect/>
          </a:stretch>
        </p:blipFill>
        <p:spPr>
          <a:xfrm>
            <a:off x="3621167" y="17482066"/>
            <a:ext cx="7388066" cy="870109"/>
          </a:xfrm>
          <a:prstGeom prst="rect">
            <a:avLst/>
          </a:prstGeom>
        </p:spPr>
      </p:pic>
      <p:pic>
        <p:nvPicPr>
          <p:cNvPr id="21" name="Image 16" descr="preencoded.png">    </p:cNvPr>
          <p:cNvPicPr>
            <a:picLocks noChangeAspect="1"/>
          </p:cNvPicPr>
          <p:nvPr/>
        </p:nvPicPr>
        <p:blipFill>
          <a:blip r:embed="rId17"/>
          <a:stretch>
            <a:fillRect/>
          </a:stretch>
        </p:blipFill>
        <p:spPr>
          <a:xfrm>
            <a:off x="3621167" y="18565892"/>
            <a:ext cx="7388066" cy="870109"/>
          </a:xfrm>
          <a:prstGeom prst="rect">
            <a:avLst/>
          </a:prstGeom>
        </p:spPr>
      </p:pic>
      <p:pic>
        <p:nvPicPr>
          <p:cNvPr id="22" name="Image 17" descr="preencoded.png">    </p:cNvPr>
          <p:cNvPicPr>
            <a:picLocks noChangeAspect="1"/>
          </p:cNvPicPr>
          <p:nvPr/>
        </p:nvPicPr>
        <p:blipFill>
          <a:blip r:embed="rId18"/>
          <a:stretch>
            <a:fillRect/>
          </a:stretch>
        </p:blipFill>
        <p:spPr>
          <a:xfrm>
            <a:off x="3621167" y="19649718"/>
            <a:ext cx="7388066" cy="870109"/>
          </a:xfrm>
          <a:prstGeom prst="rect">
            <a:avLst/>
          </a:prstGeom>
        </p:spPr>
      </p:pic>
      <p:pic>
        <p:nvPicPr>
          <p:cNvPr id="23" name="Image 18" descr="preencoded.png">    </p:cNvPr>
          <p:cNvPicPr>
            <a:picLocks noChangeAspect="1"/>
          </p:cNvPicPr>
          <p:nvPr/>
        </p:nvPicPr>
        <p:blipFill>
          <a:blip r:embed="rId19"/>
          <a:stretch>
            <a:fillRect/>
          </a:stretch>
        </p:blipFill>
        <p:spPr>
          <a:xfrm>
            <a:off x="3621167" y="20733544"/>
            <a:ext cx="7388066" cy="870109"/>
          </a:xfrm>
          <a:prstGeom prst="rect">
            <a:avLst/>
          </a:prstGeom>
        </p:spPr>
      </p:pic>
      <p:pic>
        <p:nvPicPr>
          <p:cNvPr id="24" name="Image 19" descr="preencoded.png">    </p:cNvPr>
          <p:cNvPicPr>
            <a:picLocks noChangeAspect="1"/>
          </p:cNvPicPr>
          <p:nvPr/>
        </p:nvPicPr>
        <p:blipFill>
          <a:blip r:embed="rId20"/>
          <a:stretch>
            <a:fillRect/>
          </a:stretch>
        </p:blipFill>
        <p:spPr>
          <a:xfrm>
            <a:off x="3621167" y="21817370"/>
            <a:ext cx="7388066" cy="870109"/>
          </a:xfrm>
          <a:prstGeom prst="rect">
            <a:avLst/>
          </a:prstGeom>
        </p:spPr>
      </p:pic>
      <p:pic>
        <p:nvPicPr>
          <p:cNvPr id="25" name="Image 20" descr="preencoded.png">    </p:cNvPr>
          <p:cNvPicPr>
            <a:picLocks noChangeAspect="1"/>
          </p:cNvPicPr>
          <p:nvPr/>
        </p:nvPicPr>
        <p:blipFill>
          <a:blip r:embed="rId21"/>
          <a:stretch>
            <a:fillRect/>
          </a:stretch>
        </p:blipFill>
        <p:spPr>
          <a:xfrm>
            <a:off x="3621167" y="22901196"/>
            <a:ext cx="7388066" cy="870109"/>
          </a:xfrm>
          <a:prstGeom prst="rect">
            <a:avLst/>
          </a:prstGeom>
        </p:spPr>
      </p:pic>
      <p:pic>
        <p:nvPicPr>
          <p:cNvPr id="26" name="Image 21" descr="preencoded.png">
            <a:hlinkClick r:id="rId23" tooltip=""/>
          </p:cNvPr>
          <p:cNvPicPr>
            <a:picLocks noChangeAspect="1"/>
          </p:cNvPicPr>
          <p:nvPr/>
        </p:nvPicPr>
        <p:blipFill>
          <a:blip r:embed="rId2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6387"/>
          </a:xfrm>
          <a:prstGeom prst="rect">
            <a:avLst/>
          </a:prstGeom>
          <a:solidFill>
            <a:srgbClr val="241631"/>
          </a:solidFill>
          <a:ln/>
        </p:spPr>
      </p:sp>
      <p:sp>
        <p:nvSpPr>
          <p:cNvPr id="4" name="Text 2"/>
          <p:cNvSpPr/>
          <p:nvPr/>
        </p:nvSpPr>
        <p:spPr>
          <a:xfrm>
            <a:off x="2651165" y="539948"/>
            <a:ext cx="9327952" cy="981789"/>
          </a:xfrm>
          <a:prstGeom prst="rect">
            <a:avLst/>
          </a:prstGeom>
          <a:noFill/>
          <a:ln/>
        </p:spPr>
        <p:txBody>
          <a:bodyPr wrap="square" rtlCol="0" anchor="t"/>
          <a:lstStyle/>
          <a:p>
            <a:pPr algn="l" indent="0" marL="0">
              <a:lnSpc>
                <a:spcPts val="3866"/>
              </a:lnSpc>
              <a:buNone/>
            </a:pPr>
            <a:r>
              <a:rPr lang="en-US" sz="3093" b="1" dirty="0">
                <a:solidFill>
                  <a:srgbClr val="FF726D"/>
                </a:solidFill>
                <a:latin typeface="Inconsolata" pitchFamily="34" charset="0"/>
                <a:ea typeface="Inconsolata" pitchFamily="34" charset="-122"/>
                <a:cs typeface="Inconsolata" pitchFamily="34" charset="-120"/>
              </a:rPr>
              <a:t>1.8 - Bölgelere Göre Ortalama Sayfa Görüntülemesi-değerlendirme</a:t>
            </a:r>
            <a:endParaRPr lang="en-US" sz="3093" dirty="0"/>
          </a:p>
        </p:txBody>
      </p:sp>
      <p:sp>
        <p:nvSpPr>
          <p:cNvPr id="5" name="Text 3"/>
          <p:cNvSpPr/>
          <p:nvPr/>
        </p:nvSpPr>
        <p:spPr>
          <a:xfrm>
            <a:off x="2848094" y="2039779"/>
            <a:ext cx="2712125" cy="314087"/>
          </a:xfrm>
          <a:prstGeom prst="rect">
            <a:avLst/>
          </a:prstGeom>
          <a:noFill/>
          <a:ln/>
        </p:spPr>
        <p:txBody>
          <a:bodyPr wrap="none" rtlCol="0" anchor="t"/>
          <a:lstStyle/>
          <a:p>
            <a:pPr indent="0" marL="0">
              <a:lnSpc>
                <a:spcPts val="2474"/>
              </a:lnSpc>
              <a:buNone/>
            </a:pPr>
            <a:r>
              <a:rPr lang="en-US" sz="1546" b="1" dirty="0">
                <a:solidFill>
                  <a:srgbClr val="DAD1E6"/>
                </a:solidFill>
                <a:latin typeface="Fira Sans" pitchFamily="34" charset="0"/>
                <a:ea typeface="Fira Sans" pitchFamily="34" charset="-122"/>
                <a:cs typeface="Fira Sans" pitchFamily="34" charset="-120"/>
              </a:rPr>
              <a:t>EKOZ-ja Bölgesi:</a:t>
            </a:r>
            <a:endParaRPr lang="en-US" sz="1546" dirty="0"/>
          </a:p>
        </p:txBody>
      </p:sp>
      <p:sp>
        <p:nvSpPr>
          <p:cNvPr id="6" name="Text 4"/>
          <p:cNvSpPr/>
          <p:nvPr/>
        </p:nvSpPr>
        <p:spPr>
          <a:xfrm>
            <a:off x="2848094" y="2471618"/>
            <a:ext cx="2712125" cy="100584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Ortalama sayfa görüntülemesi 6.33'tür, yani ürünler EKOZ-ja bölgesinde ortalama olarak 6-7 kez görüntülenmiştir.</a:t>
            </a:r>
            <a:endParaRPr lang="en-US" sz="1237" dirty="0"/>
          </a:p>
        </p:txBody>
      </p:sp>
      <p:sp>
        <p:nvSpPr>
          <p:cNvPr id="7" name="Text 5"/>
          <p:cNvSpPr/>
          <p:nvPr/>
        </p:nvSpPr>
        <p:spPr>
          <a:xfrm>
            <a:off x="2848094" y="3595211"/>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Standart sapma yüksektir (53.29), bu da verilerin geniş bir aralıkta dağıldığını gösterir.</a:t>
            </a:r>
            <a:endParaRPr lang="en-US" sz="1237" dirty="0"/>
          </a:p>
        </p:txBody>
      </p:sp>
      <p:sp>
        <p:nvSpPr>
          <p:cNvPr id="8" name="Text 6"/>
          <p:cNvSpPr/>
          <p:nvPr/>
        </p:nvSpPr>
        <p:spPr>
          <a:xfrm>
            <a:off x="2848094" y="4467344"/>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düşük sayfa görüntülemesi 0'dır, yani bazı ürünler hiç görüntülenmemiştir.</a:t>
            </a:r>
            <a:endParaRPr lang="en-US" sz="1237" dirty="0"/>
          </a:p>
        </p:txBody>
      </p:sp>
      <p:sp>
        <p:nvSpPr>
          <p:cNvPr id="9" name="Text 7"/>
          <p:cNvSpPr/>
          <p:nvPr/>
        </p:nvSpPr>
        <p:spPr>
          <a:xfrm>
            <a:off x="2848094" y="5339477"/>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yüksek sayfa görüntülemesi 3741'dir, bu da bazı ürünlerin öne çıktığını gösterir.</a:t>
            </a:r>
            <a:endParaRPr lang="en-US" sz="1237" dirty="0"/>
          </a:p>
        </p:txBody>
      </p:sp>
      <p:sp>
        <p:nvSpPr>
          <p:cNvPr id="10" name="Text 8"/>
          <p:cNvSpPr/>
          <p:nvPr/>
        </p:nvSpPr>
        <p:spPr>
          <a:xfrm>
            <a:off x="5960507" y="2039779"/>
            <a:ext cx="2708315" cy="314087"/>
          </a:xfrm>
          <a:prstGeom prst="rect">
            <a:avLst/>
          </a:prstGeom>
          <a:noFill/>
          <a:ln/>
        </p:spPr>
        <p:txBody>
          <a:bodyPr wrap="none" rtlCol="0" anchor="t"/>
          <a:lstStyle/>
          <a:p>
            <a:pPr indent="0" marL="0">
              <a:lnSpc>
                <a:spcPts val="2474"/>
              </a:lnSpc>
              <a:buNone/>
            </a:pPr>
            <a:r>
              <a:rPr lang="en-US" sz="1546" b="1" dirty="0">
                <a:solidFill>
                  <a:srgbClr val="DAD1E6"/>
                </a:solidFill>
                <a:latin typeface="Fira Sans" pitchFamily="34" charset="0"/>
                <a:ea typeface="Fira Sans" pitchFamily="34" charset="-122"/>
                <a:cs typeface="Fira Sans" pitchFamily="34" charset="-120"/>
              </a:rPr>
              <a:t>OZM-ca Bölgesi:</a:t>
            </a:r>
            <a:endParaRPr lang="en-US" sz="1546" dirty="0"/>
          </a:p>
        </p:txBody>
      </p:sp>
      <p:sp>
        <p:nvSpPr>
          <p:cNvPr id="11" name="Text 9"/>
          <p:cNvSpPr/>
          <p:nvPr/>
        </p:nvSpPr>
        <p:spPr>
          <a:xfrm>
            <a:off x="5960507" y="2471618"/>
            <a:ext cx="270831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Ortalama sayfa görüntülemesi 40.44'tür, yani bu bölgede ürünler daha fazla görüntülenmektedir.</a:t>
            </a:r>
            <a:endParaRPr lang="en-US" sz="1237" dirty="0"/>
          </a:p>
        </p:txBody>
      </p:sp>
      <p:sp>
        <p:nvSpPr>
          <p:cNvPr id="12" name="Text 10"/>
          <p:cNvSpPr/>
          <p:nvPr/>
        </p:nvSpPr>
        <p:spPr>
          <a:xfrm>
            <a:off x="5960507" y="3343751"/>
            <a:ext cx="270831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Standart sapma yüksektir (230.52), bu da verilerin geniş bir aralıkta değiştiğini gösterir.</a:t>
            </a:r>
            <a:endParaRPr lang="en-US" sz="1237" dirty="0"/>
          </a:p>
        </p:txBody>
      </p:sp>
      <p:sp>
        <p:nvSpPr>
          <p:cNvPr id="13" name="Text 11"/>
          <p:cNvSpPr/>
          <p:nvPr/>
        </p:nvSpPr>
        <p:spPr>
          <a:xfrm>
            <a:off x="5960507" y="4215884"/>
            <a:ext cx="2708315" cy="50292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düşük sayfa görüntülemesi 0'dır, bazı ürünler hiç görüntülenmemiştir.</a:t>
            </a:r>
            <a:endParaRPr lang="en-US" sz="1237" dirty="0"/>
          </a:p>
        </p:txBody>
      </p:sp>
      <p:sp>
        <p:nvSpPr>
          <p:cNvPr id="14" name="Text 12"/>
          <p:cNvSpPr/>
          <p:nvPr/>
        </p:nvSpPr>
        <p:spPr>
          <a:xfrm>
            <a:off x="5960507" y="4836557"/>
            <a:ext cx="270831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yüksek sayfa görüntülemesi 6053'tür, bu da bazı ürünlerin oldukça fazla ilgi çektiğini gösterir.</a:t>
            </a:r>
            <a:endParaRPr lang="en-US" sz="1237" dirty="0"/>
          </a:p>
        </p:txBody>
      </p:sp>
      <p:sp>
        <p:nvSpPr>
          <p:cNvPr id="15" name="Text 13"/>
          <p:cNvSpPr/>
          <p:nvPr/>
        </p:nvSpPr>
        <p:spPr>
          <a:xfrm>
            <a:off x="9069110" y="2039779"/>
            <a:ext cx="2712125" cy="314087"/>
          </a:xfrm>
          <a:prstGeom prst="rect">
            <a:avLst/>
          </a:prstGeom>
          <a:noFill/>
          <a:ln/>
        </p:spPr>
        <p:txBody>
          <a:bodyPr wrap="none" rtlCol="0" anchor="t"/>
          <a:lstStyle/>
          <a:p>
            <a:pPr indent="0" marL="0">
              <a:lnSpc>
                <a:spcPts val="2474"/>
              </a:lnSpc>
              <a:buNone/>
            </a:pPr>
            <a:r>
              <a:rPr lang="en-US" sz="1546" b="1" dirty="0">
                <a:solidFill>
                  <a:srgbClr val="DAD1E6"/>
                </a:solidFill>
                <a:latin typeface="Fira Sans" pitchFamily="34" charset="0"/>
                <a:ea typeface="Fira Sans" pitchFamily="34" charset="-122"/>
                <a:cs typeface="Fira Sans" pitchFamily="34" charset="-120"/>
              </a:rPr>
              <a:t>OZM-mx Bölgesi:</a:t>
            </a:r>
            <a:endParaRPr lang="en-US" sz="1546" dirty="0"/>
          </a:p>
        </p:txBody>
      </p:sp>
      <p:sp>
        <p:nvSpPr>
          <p:cNvPr id="16" name="Text 14"/>
          <p:cNvSpPr/>
          <p:nvPr/>
        </p:nvSpPr>
        <p:spPr>
          <a:xfrm>
            <a:off x="9069110" y="2471618"/>
            <a:ext cx="2712125" cy="100584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Ortalama sayfa görüntülemesi 15.32'dir, bu da bu bölgedeki ürünlerin ortalama olarak 15-16 kez görüntülendiğini gösterir.</a:t>
            </a:r>
            <a:endParaRPr lang="en-US" sz="1237" dirty="0"/>
          </a:p>
        </p:txBody>
      </p:sp>
      <p:sp>
        <p:nvSpPr>
          <p:cNvPr id="17" name="Text 15"/>
          <p:cNvSpPr/>
          <p:nvPr/>
        </p:nvSpPr>
        <p:spPr>
          <a:xfrm>
            <a:off x="9069110" y="3595211"/>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Standart sapma 41.51'dir, bu da verilerin geniş bir dağılıma sahip olduğunu gösterir.</a:t>
            </a:r>
            <a:endParaRPr lang="en-US" sz="1237" dirty="0"/>
          </a:p>
        </p:txBody>
      </p:sp>
      <p:sp>
        <p:nvSpPr>
          <p:cNvPr id="18" name="Text 16"/>
          <p:cNvSpPr/>
          <p:nvPr/>
        </p:nvSpPr>
        <p:spPr>
          <a:xfrm>
            <a:off x="9069110" y="4467344"/>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düşük sayfa görüntülemesi 1'dir, yani en azından tüm ürünler bir kez görüntülenmiştir.</a:t>
            </a:r>
            <a:endParaRPr lang="en-US" sz="1237" dirty="0"/>
          </a:p>
        </p:txBody>
      </p:sp>
      <p:sp>
        <p:nvSpPr>
          <p:cNvPr id="19" name="Text 17"/>
          <p:cNvSpPr/>
          <p:nvPr/>
        </p:nvSpPr>
        <p:spPr>
          <a:xfrm>
            <a:off x="9069110" y="5339477"/>
            <a:ext cx="2712125" cy="754380"/>
          </a:xfrm>
          <a:prstGeom prst="rect">
            <a:avLst/>
          </a:prstGeom>
          <a:noFill/>
          <a:ln/>
        </p:spPr>
        <p:txBody>
          <a:bodyPr wrap="square" rtlCol="0" anchor="t"/>
          <a:lstStyle/>
          <a:p>
            <a:pPr indent="0" marL="0">
              <a:lnSpc>
                <a:spcPts val="1979"/>
              </a:lnSpc>
              <a:buNone/>
            </a:pPr>
            <a:r>
              <a:rPr lang="en-US" sz="1237" dirty="0">
                <a:solidFill>
                  <a:srgbClr val="DAD1E6"/>
                </a:solidFill>
                <a:latin typeface="Fira Sans" pitchFamily="34" charset="0"/>
                <a:ea typeface="Fira Sans" pitchFamily="34" charset="-122"/>
                <a:cs typeface="Fira Sans" pitchFamily="34" charset="-120"/>
              </a:rPr>
              <a:t>En yüksek sayfa görüntülemesi 715'tir, bu da bazı ürünlerin diğerlerine göre daha fazla ilgi gördüğünü gösterir.</a:t>
            </a:r>
            <a:endParaRPr lang="en-US" sz="1237" dirty="0"/>
          </a:p>
        </p:txBody>
      </p:sp>
      <p:sp>
        <p:nvSpPr>
          <p:cNvPr id="20" name="Text 18"/>
          <p:cNvSpPr/>
          <p:nvPr/>
        </p:nvSpPr>
        <p:spPr>
          <a:xfrm>
            <a:off x="2651165" y="6440091"/>
            <a:ext cx="9327952" cy="1256348"/>
          </a:xfrm>
          <a:prstGeom prst="rect">
            <a:avLst/>
          </a:prstGeom>
          <a:noFill/>
          <a:ln/>
        </p:spPr>
        <p:txBody>
          <a:bodyPr wrap="square" rtlCol="0" anchor="t"/>
          <a:lstStyle/>
          <a:p>
            <a:pPr indent="0" marL="0">
              <a:lnSpc>
                <a:spcPts val="2474"/>
              </a:lnSpc>
              <a:buNone/>
            </a:pPr>
            <a:r>
              <a:rPr lang="en-US" sz="1546" dirty="0">
                <a:solidFill>
                  <a:srgbClr val="DAD1E6"/>
                </a:solidFill>
                <a:latin typeface="Fira Sans" pitchFamily="34" charset="0"/>
                <a:ea typeface="Fira Sans" pitchFamily="34" charset="-122"/>
                <a:cs typeface="Fira Sans" pitchFamily="34" charset="-120"/>
              </a:rPr>
              <a:t>Bu istatistikler, bölgesel olarak sayfa görüntülemelerinde farklılıklar olduğunu ve bu farklılıkların genelde düşük sayfa görüntülemesinden yükseğe doğru değiştiğini göstermektedir. OZM-ca bölgesinin ortalama sayfa görüntülemesi diğerlerine göre daha yüksektir ve bazı ürünler bu bölgede özellikle yüksek ilgi görmektedir.</a:t>
            </a:r>
            <a:endParaRPr lang="en-US" sz="1546"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332714"/>
          </a:xfrm>
          <a:prstGeom prst="rect">
            <a:avLst/>
          </a:prstGeom>
          <a:solidFill>
            <a:srgbClr val="241631"/>
          </a:solidFill>
          <a:ln/>
        </p:spPr>
      </p:sp>
      <p:sp>
        <p:nvSpPr>
          <p:cNvPr id="4" name="Text 2"/>
          <p:cNvSpPr/>
          <p:nvPr/>
        </p:nvSpPr>
        <p:spPr>
          <a:xfrm>
            <a:off x="3427452" y="450056"/>
            <a:ext cx="7775377" cy="818436"/>
          </a:xfrm>
          <a:prstGeom prst="rect">
            <a:avLst/>
          </a:prstGeom>
          <a:noFill/>
          <a:ln/>
        </p:spPr>
        <p:txBody>
          <a:bodyPr wrap="square" rtlCol="0" anchor="t"/>
          <a:lstStyle/>
          <a:p>
            <a:pPr algn="l" indent="0" marL="0">
              <a:lnSpc>
                <a:spcPts val="3222"/>
              </a:lnSpc>
              <a:buNone/>
            </a:pPr>
            <a:r>
              <a:rPr lang="en-US" sz="2578" b="1" dirty="0">
                <a:solidFill>
                  <a:srgbClr val="FF726D"/>
                </a:solidFill>
                <a:latin typeface="Inconsolata" pitchFamily="34" charset="0"/>
                <a:ea typeface="Inconsolata" pitchFamily="34" charset="-122"/>
                <a:cs typeface="Inconsolata" pitchFamily="34" charset="-120"/>
              </a:rPr>
              <a:t>1.9 - Bölgelere Göre Ortalama Sayfa Görüntüleme Yüzdesi</a:t>
            </a:r>
            <a:endParaRPr lang="en-US" sz="2578" dirty="0"/>
          </a:p>
        </p:txBody>
      </p:sp>
      <p:sp>
        <p:nvSpPr>
          <p:cNvPr id="5" name="Text 3"/>
          <p:cNvSpPr/>
          <p:nvPr/>
        </p:nvSpPr>
        <p:spPr>
          <a:xfrm>
            <a:off x="3591520" y="1701522"/>
            <a:ext cx="226016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EKOZ-ja Bölgesi ---</a:t>
            </a:r>
            <a:endParaRPr lang="en-US" sz="1289" dirty="0"/>
          </a:p>
        </p:txBody>
      </p:sp>
      <p:sp>
        <p:nvSpPr>
          <p:cNvPr id="6" name="Text 4"/>
          <p:cNvSpPr/>
          <p:nvPr/>
        </p:nvSpPr>
        <p:spPr>
          <a:xfrm>
            <a:off x="3591520" y="206156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5291.000000</a:t>
            </a:r>
            <a:endParaRPr lang="en-US" sz="1031" dirty="0"/>
          </a:p>
        </p:txBody>
      </p:sp>
      <p:sp>
        <p:nvSpPr>
          <p:cNvPr id="7" name="Text 5"/>
          <p:cNvSpPr/>
          <p:nvPr/>
        </p:nvSpPr>
        <p:spPr>
          <a:xfrm>
            <a:off x="3591520" y="236922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0.018152</a:t>
            </a:r>
            <a:endParaRPr lang="en-US" sz="1031" dirty="0"/>
          </a:p>
        </p:txBody>
      </p:sp>
      <p:sp>
        <p:nvSpPr>
          <p:cNvPr id="8" name="Text 6"/>
          <p:cNvSpPr/>
          <p:nvPr/>
        </p:nvSpPr>
        <p:spPr>
          <a:xfrm>
            <a:off x="3591520" y="267688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0.159212</a:t>
            </a:r>
            <a:endParaRPr lang="en-US" sz="1031" dirty="0"/>
          </a:p>
        </p:txBody>
      </p:sp>
      <p:sp>
        <p:nvSpPr>
          <p:cNvPr id="9" name="Text 7"/>
          <p:cNvSpPr/>
          <p:nvPr/>
        </p:nvSpPr>
        <p:spPr>
          <a:xfrm>
            <a:off x="3591520" y="298454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0.000000</a:t>
            </a:r>
            <a:endParaRPr lang="en-US" sz="1031" dirty="0"/>
          </a:p>
        </p:txBody>
      </p:sp>
      <p:sp>
        <p:nvSpPr>
          <p:cNvPr id="10" name="Text 8"/>
          <p:cNvSpPr/>
          <p:nvPr/>
        </p:nvSpPr>
        <p:spPr>
          <a:xfrm>
            <a:off x="3591520" y="329219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0.000000</a:t>
            </a:r>
            <a:endParaRPr lang="en-US" sz="1031" dirty="0"/>
          </a:p>
        </p:txBody>
      </p:sp>
      <p:sp>
        <p:nvSpPr>
          <p:cNvPr id="11" name="Text 9"/>
          <p:cNvSpPr/>
          <p:nvPr/>
        </p:nvSpPr>
        <p:spPr>
          <a:xfrm>
            <a:off x="3591520" y="359985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0.010000</a:t>
            </a:r>
            <a:endParaRPr lang="en-US" sz="1031" dirty="0"/>
          </a:p>
        </p:txBody>
      </p:sp>
      <p:sp>
        <p:nvSpPr>
          <p:cNvPr id="12" name="Text 10"/>
          <p:cNvSpPr/>
          <p:nvPr/>
        </p:nvSpPr>
        <p:spPr>
          <a:xfrm>
            <a:off x="3591520" y="390751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0.010000</a:t>
            </a:r>
            <a:endParaRPr lang="en-US" sz="1031" dirty="0"/>
          </a:p>
        </p:txBody>
      </p:sp>
      <p:sp>
        <p:nvSpPr>
          <p:cNvPr id="13" name="Text 11"/>
          <p:cNvSpPr/>
          <p:nvPr/>
        </p:nvSpPr>
        <p:spPr>
          <a:xfrm>
            <a:off x="3591520" y="421517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11.170000</a:t>
            </a:r>
            <a:endParaRPr lang="en-US" sz="1031" dirty="0"/>
          </a:p>
        </p:txBody>
      </p:sp>
      <p:sp>
        <p:nvSpPr>
          <p:cNvPr id="14" name="Text 12"/>
          <p:cNvSpPr/>
          <p:nvPr/>
        </p:nvSpPr>
        <p:spPr>
          <a:xfrm>
            <a:off x="6186488" y="1701522"/>
            <a:ext cx="225635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OZM-ca Bölgesi ---</a:t>
            </a:r>
            <a:endParaRPr lang="en-US" sz="1289" dirty="0"/>
          </a:p>
        </p:txBody>
      </p:sp>
      <p:sp>
        <p:nvSpPr>
          <p:cNvPr id="15" name="Text 13"/>
          <p:cNvSpPr/>
          <p:nvPr/>
        </p:nvSpPr>
        <p:spPr>
          <a:xfrm>
            <a:off x="6186488" y="2061567"/>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922.000000</a:t>
            </a:r>
            <a:endParaRPr lang="en-US" sz="1031" dirty="0"/>
          </a:p>
        </p:txBody>
      </p:sp>
      <p:sp>
        <p:nvSpPr>
          <p:cNvPr id="16" name="Text 14"/>
          <p:cNvSpPr/>
          <p:nvPr/>
        </p:nvSpPr>
        <p:spPr>
          <a:xfrm>
            <a:off x="6186488" y="2369225"/>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0.001086</a:t>
            </a:r>
            <a:endParaRPr lang="en-US" sz="1031" dirty="0"/>
          </a:p>
        </p:txBody>
      </p:sp>
      <p:sp>
        <p:nvSpPr>
          <p:cNvPr id="17" name="Text 15"/>
          <p:cNvSpPr/>
          <p:nvPr/>
        </p:nvSpPr>
        <p:spPr>
          <a:xfrm>
            <a:off x="6186488" y="2676882"/>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0.006184</a:t>
            </a:r>
            <a:endParaRPr lang="en-US" sz="1031" dirty="0"/>
          </a:p>
        </p:txBody>
      </p:sp>
      <p:sp>
        <p:nvSpPr>
          <p:cNvPr id="18" name="Text 16"/>
          <p:cNvSpPr/>
          <p:nvPr/>
        </p:nvSpPr>
        <p:spPr>
          <a:xfrm>
            <a:off x="6186488" y="2984540"/>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0.000000</a:t>
            </a:r>
            <a:endParaRPr lang="en-US" sz="1031" dirty="0"/>
          </a:p>
        </p:txBody>
      </p:sp>
      <p:sp>
        <p:nvSpPr>
          <p:cNvPr id="19" name="Text 17"/>
          <p:cNvSpPr/>
          <p:nvPr/>
        </p:nvSpPr>
        <p:spPr>
          <a:xfrm>
            <a:off x="6186488" y="3292197"/>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0.000100</a:t>
            </a:r>
            <a:endParaRPr lang="en-US" sz="1031" dirty="0"/>
          </a:p>
        </p:txBody>
      </p:sp>
      <p:sp>
        <p:nvSpPr>
          <p:cNvPr id="20" name="Text 18"/>
          <p:cNvSpPr/>
          <p:nvPr/>
        </p:nvSpPr>
        <p:spPr>
          <a:xfrm>
            <a:off x="6186488" y="3599855"/>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0.000200</a:t>
            </a:r>
            <a:endParaRPr lang="en-US" sz="1031" dirty="0"/>
          </a:p>
        </p:txBody>
      </p:sp>
      <p:sp>
        <p:nvSpPr>
          <p:cNvPr id="21" name="Text 19"/>
          <p:cNvSpPr/>
          <p:nvPr/>
        </p:nvSpPr>
        <p:spPr>
          <a:xfrm>
            <a:off x="6186488" y="3907512"/>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0.000600</a:t>
            </a:r>
            <a:endParaRPr lang="en-US" sz="1031" dirty="0"/>
          </a:p>
        </p:txBody>
      </p:sp>
      <p:sp>
        <p:nvSpPr>
          <p:cNvPr id="22" name="Text 20"/>
          <p:cNvSpPr/>
          <p:nvPr/>
        </p:nvSpPr>
        <p:spPr>
          <a:xfrm>
            <a:off x="6186488" y="4215170"/>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0.162400</a:t>
            </a:r>
            <a:endParaRPr lang="en-US" sz="1031" dirty="0"/>
          </a:p>
        </p:txBody>
      </p:sp>
      <p:sp>
        <p:nvSpPr>
          <p:cNvPr id="23" name="Text 21"/>
          <p:cNvSpPr/>
          <p:nvPr/>
        </p:nvSpPr>
        <p:spPr>
          <a:xfrm>
            <a:off x="8777645" y="1701522"/>
            <a:ext cx="226016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OZM-mx Bölgesi ---</a:t>
            </a:r>
            <a:endParaRPr lang="en-US" sz="1289" dirty="0"/>
          </a:p>
        </p:txBody>
      </p:sp>
      <p:sp>
        <p:nvSpPr>
          <p:cNvPr id="24" name="Text 22"/>
          <p:cNvSpPr/>
          <p:nvPr/>
        </p:nvSpPr>
        <p:spPr>
          <a:xfrm>
            <a:off x="8777645" y="206156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484.000000</a:t>
            </a:r>
            <a:endParaRPr lang="en-US" sz="1031" dirty="0"/>
          </a:p>
        </p:txBody>
      </p:sp>
      <p:sp>
        <p:nvSpPr>
          <p:cNvPr id="25" name="Text 23"/>
          <p:cNvSpPr/>
          <p:nvPr/>
        </p:nvSpPr>
        <p:spPr>
          <a:xfrm>
            <a:off x="8777645" y="236922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0.002061</a:t>
            </a:r>
            <a:endParaRPr lang="en-US" sz="1031" dirty="0"/>
          </a:p>
        </p:txBody>
      </p:sp>
      <p:sp>
        <p:nvSpPr>
          <p:cNvPr id="26" name="Text 24"/>
          <p:cNvSpPr/>
          <p:nvPr/>
        </p:nvSpPr>
        <p:spPr>
          <a:xfrm>
            <a:off x="8777645" y="267688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0.005603</a:t>
            </a:r>
            <a:endParaRPr lang="en-US" sz="1031" dirty="0"/>
          </a:p>
        </p:txBody>
      </p:sp>
      <p:sp>
        <p:nvSpPr>
          <p:cNvPr id="27" name="Text 25"/>
          <p:cNvSpPr/>
          <p:nvPr/>
        </p:nvSpPr>
        <p:spPr>
          <a:xfrm>
            <a:off x="8777645" y="298454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0.000100</a:t>
            </a:r>
            <a:endParaRPr lang="en-US" sz="1031" dirty="0"/>
          </a:p>
        </p:txBody>
      </p:sp>
      <p:sp>
        <p:nvSpPr>
          <p:cNvPr id="28" name="Text 26"/>
          <p:cNvSpPr/>
          <p:nvPr/>
        </p:nvSpPr>
        <p:spPr>
          <a:xfrm>
            <a:off x="8777645" y="329219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0.000300</a:t>
            </a:r>
            <a:endParaRPr lang="en-US" sz="1031" dirty="0"/>
          </a:p>
        </p:txBody>
      </p:sp>
      <p:sp>
        <p:nvSpPr>
          <p:cNvPr id="29" name="Text 27"/>
          <p:cNvSpPr/>
          <p:nvPr/>
        </p:nvSpPr>
        <p:spPr>
          <a:xfrm>
            <a:off x="8777645" y="359985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0.000700</a:t>
            </a:r>
            <a:endParaRPr lang="en-US" sz="1031" dirty="0"/>
          </a:p>
        </p:txBody>
      </p:sp>
      <p:sp>
        <p:nvSpPr>
          <p:cNvPr id="30" name="Text 28"/>
          <p:cNvSpPr/>
          <p:nvPr/>
        </p:nvSpPr>
        <p:spPr>
          <a:xfrm>
            <a:off x="8777645" y="390751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0.001800</a:t>
            </a:r>
            <a:endParaRPr lang="en-US" sz="1031" dirty="0"/>
          </a:p>
        </p:txBody>
      </p:sp>
      <p:sp>
        <p:nvSpPr>
          <p:cNvPr id="31" name="Text 29"/>
          <p:cNvSpPr/>
          <p:nvPr/>
        </p:nvSpPr>
        <p:spPr>
          <a:xfrm>
            <a:off x="8777645" y="421517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0.096500</a:t>
            </a:r>
            <a:endParaRPr lang="en-US" sz="1031" dirty="0"/>
          </a:p>
        </p:txBody>
      </p:sp>
      <p:pic>
        <p:nvPicPr>
          <p:cNvPr id="32" name="Image 0" descr="preencoded.png">    </p:cNvPr>
          <p:cNvPicPr>
            <a:picLocks noChangeAspect="1"/>
          </p:cNvPicPr>
          <p:nvPr/>
        </p:nvPicPr>
        <p:blipFill>
          <a:blip r:embed="rId1"/>
          <a:stretch>
            <a:fillRect/>
          </a:stretch>
        </p:blipFill>
        <p:spPr>
          <a:xfrm>
            <a:off x="3427452" y="4714518"/>
            <a:ext cx="6644640" cy="4168140"/>
          </a:xfrm>
          <a:prstGeom prst="rect">
            <a:avLst/>
          </a:prstGeom>
        </p:spPr>
      </p:pic>
      <p:pic>
        <p:nvPicPr>
          <p:cNvPr id="3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162693"/>
          </a:xfrm>
          <a:prstGeom prst="rect">
            <a:avLst/>
          </a:prstGeom>
          <a:solidFill>
            <a:srgbClr val="241631"/>
          </a:solidFill>
          <a:ln/>
        </p:spPr>
      </p:sp>
      <p:sp>
        <p:nvSpPr>
          <p:cNvPr id="4" name="Text 2"/>
          <p:cNvSpPr/>
          <p:nvPr/>
        </p:nvSpPr>
        <p:spPr>
          <a:xfrm>
            <a:off x="3621167" y="427673"/>
            <a:ext cx="7388066" cy="777716"/>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1.10 - Bölgelere Göre Ortalama Sayfa Görüntüleme Yüzdesi-Değerlendirme</a:t>
            </a:r>
            <a:endParaRPr lang="en-US" sz="2449" dirty="0"/>
          </a:p>
        </p:txBody>
      </p:sp>
      <p:sp>
        <p:nvSpPr>
          <p:cNvPr id="5" name="Text 3"/>
          <p:cNvSpPr/>
          <p:nvPr/>
        </p:nvSpPr>
        <p:spPr>
          <a:xfrm>
            <a:off x="3777139" y="1617226"/>
            <a:ext cx="2147292" cy="248722"/>
          </a:xfrm>
          <a:prstGeom prst="rect">
            <a:avLst/>
          </a:prstGeom>
          <a:noFill/>
          <a:ln/>
        </p:spPr>
        <p:txBody>
          <a:bodyPr wrap="none" rtlCol="0" anchor="t"/>
          <a:lstStyle/>
          <a:p>
            <a:pPr indent="0" marL="0">
              <a:lnSpc>
                <a:spcPts val="1960"/>
              </a:lnSpc>
              <a:buNone/>
            </a:pPr>
            <a:r>
              <a:rPr lang="en-US" sz="1225" b="1" dirty="0">
                <a:solidFill>
                  <a:srgbClr val="DAD1E6"/>
                </a:solidFill>
                <a:latin typeface="Fira Sans" pitchFamily="34" charset="0"/>
                <a:ea typeface="Fira Sans" pitchFamily="34" charset="-122"/>
                <a:cs typeface="Fira Sans" pitchFamily="34" charset="-120"/>
              </a:rPr>
              <a:t>EKOZ-ja Bölgesi:</a:t>
            </a:r>
            <a:endParaRPr lang="en-US" sz="1225" dirty="0"/>
          </a:p>
        </p:txBody>
      </p:sp>
      <p:sp>
        <p:nvSpPr>
          <p:cNvPr id="6" name="Text 4"/>
          <p:cNvSpPr/>
          <p:nvPr/>
        </p:nvSpPr>
        <p:spPr>
          <a:xfrm>
            <a:off x="3777139" y="1959173"/>
            <a:ext cx="2147292" cy="1393508"/>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Ortalama sayfa görüntülemesi yüzdesi 0.0182'dir. Bu, her bir ürünün ortalama olarak toplam sayfa görüntülemelerinin %1.82'sini aldığını gösterir. Yani 1000 görüntülemeli bir ürün ortalama 18 görüntülemeye sahiptir.</a:t>
            </a:r>
            <a:endParaRPr lang="en-US" sz="980" dirty="0"/>
          </a:p>
        </p:txBody>
      </p:sp>
      <p:sp>
        <p:nvSpPr>
          <p:cNvPr id="7" name="Text 5"/>
          <p:cNvSpPr/>
          <p:nvPr/>
        </p:nvSpPr>
        <p:spPr>
          <a:xfrm>
            <a:off x="3777139" y="3445907"/>
            <a:ext cx="214729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Standart sapma yüksektir (0.1592), bu da ürünler arasındaki yüzde değerlerinin oldukça değişken olduğunu gösterir. Bazı ürünler çok düşük yüzdelere sahipken, diğerleri daha yüksek yüzdelere sahip olabilir.</a:t>
            </a:r>
            <a:endParaRPr lang="en-US" sz="980" dirty="0"/>
          </a:p>
        </p:txBody>
      </p:sp>
      <p:sp>
        <p:nvSpPr>
          <p:cNvPr id="8" name="Text 6"/>
          <p:cNvSpPr/>
          <p:nvPr/>
        </p:nvSpPr>
        <p:spPr>
          <a:xfrm>
            <a:off x="3777139" y="4733568"/>
            <a:ext cx="2147292" cy="995363"/>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düşük yüzde değeri 0'dır. Bu, bazı ürünlerin hiç görüntülenmediği anlamına gelir. Bu ürünlerin potansiyel olarak ilgi çekmekte zorlandığı söylenebilir.</a:t>
            </a:r>
            <a:endParaRPr lang="en-US" sz="980" dirty="0"/>
          </a:p>
        </p:txBody>
      </p:sp>
      <p:sp>
        <p:nvSpPr>
          <p:cNvPr id="9" name="Text 7"/>
          <p:cNvSpPr/>
          <p:nvPr/>
        </p:nvSpPr>
        <p:spPr>
          <a:xfrm>
            <a:off x="3777139" y="5822156"/>
            <a:ext cx="2147292" cy="1393508"/>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yüksek yüzde değeri 11.17'dir. Bu, bazı ürünlerin diğerlerine göre oldukça yüksek sayıda görüntülendiğini gösterir. Bu ürünlerin özel bir ilgi alanına veya popüler bir kategoriye sahip olabileceği düşünülebilir.</a:t>
            </a:r>
            <a:endParaRPr lang="en-US" sz="980" dirty="0"/>
          </a:p>
        </p:txBody>
      </p:sp>
      <p:sp>
        <p:nvSpPr>
          <p:cNvPr id="10" name="Text 8"/>
          <p:cNvSpPr/>
          <p:nvPr/>
        </p:nvSpPr>
        <p:spPr>
          <a:xfrm>
            <a:off x="6243042" y="1617226"/>
            <a:ext cx="2143482" cy="248722"/>
          </a:xfrm>
          <a:prstGeom prst="rect">
            <a:avLst/>
          </a:prstGeom>
          <a:noFill/>
          <a:ln/>
        </p:spPr>
        <p:txBody>
          <a:bodyPr wrap="none" rtlCol="0" anchor="t"/>
          <a:lstStyle/>
          <a:p>
            <a:pPr indent="0" marL="0">
              <a:lnSpc>
                <a:spcPts val="1960"/>
              </a:lnSpc>
              <a:buNone/>
            </a:pPr>
            <a:r>
              <a:rPr lang="en-US" sz="1225" b="1" dirty="0">
                <a:solidFill>
                  <a:srgbClr val="DAD1E6"/>
                </a:solidFill>
                <a:latin typeface="Fira Sans" pitchFamily="34" charset="0"/>
                <a:ea typeface="Fira Sans" pitchFamily="34" charset="-122"/>
                <a:cs typeface="Fira Sans" pitchFamily="34" charset="-120"/>
              </a:rPr>
              <a:t>OZM-ca Bölgesi:</a:t>
            </a:r>
            <a:endParaRPr lang="en-US" sz="1225" dirty="0"/>
          </a:p>
        </p:txBody>
      </p:sp>
      <p:sp>
        <p:nvSpPr>
          <p:cNvPr id="11" name="Text 9"/>
          <p:cNvSpPr/>
          <p:nvPr/>
        </p:nvSpPr>
        <p:spPr>
          <a:xfrm>
            <a:off x="6243042" y="1959173"/>
            <a:ext cx="2143482" cy="1393508"/>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Ortalama sayfa görüntülemesi yüzdesi 0.0011'dir. Bu, her bir ürünün ortalama olarak toplam sayfa görüntülemelerinin sadece %0.11'ini aldığını gösterir. Bu bölgedeki ürünlerin genel olarak daha az görüntülendiği söylenebilir.</a:t>
            </a:r>
            <a:endParaRPr lang="en-US" sz="980" dirty="0"/>
          </a:p>
        </p:txBody>
      </p:sp>
      <p:sp>
        <p:nvSpPr>
          <p:cNvPr id="12" name="Text 10"/>
          <p:cNvSpPr/>
          <p:nvPr/>
        </p:nvSpPr>
        <p:spPr>
          <a:xfrm>
            <a:off x="6243042" y="3445907"/>
            <a:ext cx="214348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Standart sapma düşüktür (0.0062). Bu, bu bölgedeki ürünler arasındaki yüzde değerlerinin daha tutarlı ve homojen olduğunu gösterir. Yani ürünler arasındaki görüntülenme farkları daha sınırlıdır.</a:t>
            </a:r>
            <a:endParaRPr lang="en-US" sz="980" dirty="0"/>
          </a:p>
        </p:txBody>
      </p:sp>
      <p:sp>
        <p:nvSpPr>
          <p:cNvPr id="13" name="Text 11"/>
          <p:cNvSpPr/>
          <p:nvPr/>
        </p:nvSpPr>
        <p:spPr>
          <a:xfrm>
            <a:off x="6243042" y="4733568"/>
            <a:ext cx="214348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düşük yüzde değeri 0'dır. Bu, bazı ürünlerin hiç görüntülenmediği anlamına gelir. Bu bölgedeki ürünlerin genel olarak daha düşük bir görüntülenme oranına sahip olduğunu gösterir.</a:t>
            </a:r>
            <a:endParaRPr lang="en-US" sz="980" dirty="0"/>
          </a:p>
        </p:txBody>
      </p:sp>
      <p:sp>
        <p:nvSpPr>
          <p:cNvPr id="14" name="Text 12"/>
          <p:cNvSpPr/>
          <p:nvPr/>
        </p:nvSpPr>
        <p:spPr>
          <a:xfrm>
            <a:off x="6243042" y="6021229"/>
            <a:ext cx="214348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yüksek yüzde değeri 0.1624'tür. Bu, bu bölgedeki bazı ürünlerin diğerlerine göre daha fazla ilgi gördüğünü ve daha yüksek bir görüntülenme oranına sahip olduğunu gösterir.</a:t>
            </a:r>
            <a:endParaRPr lang="en-US" sz="980" dirty="0"/>
          </a:p>
        </p:txBody>
      </p:sp>
      <p:sp>
        <p:nvSpPr>
          <p:cNvPr id="15" name="Text 13"/>
          <p:cNvSpPr/>
          <p:nvPr/>
        </p:nvSpPr>
        <p:spPr>
          <a:xfrm>
            <a:off x="8705136" y="1617226"/>
            <a:ext cx="2147292" cy="248722"/>
          </a:xfrm>
          <a:prstGeom prst="rect">
            <a:avLst/>
          </a:prstGeom>
          <a:noFill/>
          <a:ln/>
        </p:spPr>
        <p:txBody>
          <a:bodyPr wrap="none" rtlCol="0" anchor="t"/>
          <a:lstStyle/>
          <a:p>
            <a:pPr indent="0" marL="0">
              <a:lnSpc>
                <a:spcPts val="1960"/>
              </a:lnSpc>
              <a:buNone/>
            </a:pPr>
            <a:r>
              <a:rPr lang="en-US" sz="1225" b="1" dirty="0">
                <a:solidFill>
                  <a:srgbClr val="DAD1E6"/>
                </a:solidFill>
                <a:latin typeface="Fira Sans" pitchFamily="34" charset="0"/>
                <a:ea typeface="Fira Sans" pitchFamily="34" charset="-122"/>
                <a:cs typeface="Fira Sans" pitchFamily="34" charset="-120"/>
              </a:rPr>
              <a:t>OZM-mx Bölgesi:</a:t>
            </a:r>
            <a:endParaRPr lang="en-US" sz="1225" dirty="0"/>
          </a:p>
        </p:txBody>
      </p:sp>
      <p:sp>
        <p:nvSpPr>
          <p:cNvPr id="16" name="Text 14"/>
          <p:cNvSpPr/>
          <p:nvPr/>
        </p:nvSpPr>
        <p:spPr>
          <a:xfrm>
            <a:off x="8705136" y="1959173"/>
            <a:ext cx="2147292" cy="1393508"/>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Ortalama sayfa görüntülemesi yüzdesi 0.0021'dir. Bu, her bir ürünün ortalama olarak toplam sayfa görüntülemelerinin %0.21'ini aldığını gösterir. Bu bölgedeki ürünlerin genel olarak daha az görüntülendiği söylenebilir.</a:t>
            </a:r>
            <a:endParaRPr lang="en-US" sz="980" dirty="0"/>
          </a:p>
        </p:txBody>
      </p:sp>
      <p:sp>
        <p:nvSpPr>
          <p:cNvPr id="17" name="Text 15"/>
          <p:cNvSpPr/>
          <p:nvPr/>
        </p:nvSpPr>
        <p:spPr>
          <a:xfrm>
            <a:off x="8705136" y="3445907"/>
            <a:ext cx="214729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Standart sapma düşüktür (0.0056). Bu, bu bölgedeki ürünler arasındaki yüzde değerlerinin daha tutarlı olduğunu ve genel olarak daha homojen bir dağılıma sahip olduğunu gösterir.</a:t>
            </a:r>
            <a:endParaRPr lang="en-US" sz="980" dirty="0"/>
          </a:p>
        </p:txBody>
      </p:sp>
      <p:sp>
        <p:nvSpPr>
          <p:cNvPr id="18" name="Text 16"/>
          <p:cNvSpPr/>
          <p:nvPr/>
        </p:nvSpPr>
        <p:spPr>
          <a:xfrm>
            <a:off x="8705136" y="4733568"/>
            <a:ext cx="214729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düşük yüzde değeri 0.0001'dir. Bu, tüm ürünlerin en azından bir kez görüntülendiğini gösterir. Bu bölgedeki ürünlerin genel olarak düşük bir görüntülenme oranına sahip olduğunu gösterir.</a:t>
            </a:r>
            <a:endParaRPr lang="en-US" sz="980" dirty="0"/>
          </a:p>
        </p:txBody>
      </p:sp>
      <p:sp>
        <p:nvSpPr>
          <p:cNvPr id="19" name="Text 17"/>
          <p:cNvSpPr/>
          <p:nvPr/>
        </p:nvSpPr>
        <p:spPr>
          <a:xfrm>
            <a:off x="8705136" y="6021229"/>
            <a:ext cx="2147292" cy="1194435"/>
          </a:xfrm>
          <a:prstGeom prst="rect">
            <a:avLst/>
          </a:prstGeom>
          <a:noFill/>
          <a:ln/>
        </p:spPr>
        <p:txBody>
          <a:bodyPr wrap="squar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En yüksek yüzde değeri 0.0965'tir. Bu, bu bölgedeki bazı ürünlerin diğerlerine göre daha fazla ilgi gördüğünü ve daha yüksek bir görüntülenme oranına sahip olduğunu gösterir.</a:t>
            </a:r>
            <a:endParaRPr lang="en-US" sz="980" dirty="0"/>
          </a:p>
        </p:txBody>
      </p:sp>
      <p:sp>
        <p:nvSpPr>
          <p:cNvPr id="20" name="Text 18"/>
          <p:cNvSpPr/>
          <p:nvPr/>
        </p:nvSpPr>
        <p:spPr>
          <a:xfrm>
            <a:off x="3621167" y="7491413"/>
            <a:ext cx="7388066" cy="1243608"/>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Sonuç olarak, farklı bölgelerdeki ürünlerin sayfa görüntülemesi yüzdesi istatistikleri incelendiğinde, ürünlerin genel olarak farklı görüntülenme eğilimleri gösterdiği görülmektedir. EKOZ-ja bölgesinde ürünlerin çoğunun düşük yüzde değerlerine sahip olduğu, OZM-ca bölgesinde bazı ürünlerin öne çıktığı ve OZM-mx bölgesinde ise ürünlerin genel olarak daha homojen bir dağılıma sahip olduğu gözlemlenmektedir.</a:t>
            </a:r>
            <a:endParaRPr lang="en-US" sz="1225"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0791"/>
          </a:xfrm>
          <a:prstGeom prst="rect">
            <a:avLst/>
          </a:prstGeom>
          <a:solidFill>
            <a:srgbClr val="241631"/>
          </a:solidFill>
          <a:ln/>
        </p:spPr>
      </p:sp>
      <p:sp>
        <p:nvSpPr>
          <p:cNvPr id="4" name="Text 2"/>
          <p:cNvSpPr/>
          <p:nvPr/>
        </p:nvSpPr>
        <p:spPr>
          <a:xfrm>
            <a:off x="2042874" y="610433"/>
            <a:ext cx="10544651" cy="1109901"/>
          </a:xfrm>
          <a:prstGeom prst="rect">
            <a:avLst/>
          </a:prstGeom>
          <a:noFill/>
          <a:ln/>
        </p:spPr>
        <p:txBody>
          <a:bodyPr wrap="square" rtlCol="0" anchor="t"/>
          <a:lstStyle/>
          <a:p>
            <a:pPr algn="l" indent="0" marL="0">
              <a:lnSpc>
                <a:spcPts val="4370"/>
              </a:lnSpc>
              <a:buNone/>
            </a:pPr>
            <a:r>
              <a:rPr lang="en-US" sz="3496" b="1" dirty="0">
                <a:solidFill>
                  <a:srgbClr val="FF726D"/>
                </a:solidFill>
                <a:latin typeface="Inconsolata" pitchFamily="34" charset="0"/>
                <a:ea typeface="Inconsolata" pitchFamily="34" charset="-122"/>
                <a:cs typeface="Inconsolata" pitchFamily="34" charset="-120"/>
              </a:rPr>
              <a:t>1.11 - Görüntülenme Sayılarına Göre Ürün Sayıları</a:t>
            </a:r>
            <a:endParaRPr lang="en-US" sz="3496" dirty="0"/>
          </a:p>
        </p:txBody>
      </p:sp>
      <p:sp>
        <p:nvSpPr>
          <p:cNvPr id="5" name="Text 3"/>
          <p:cNvSpPr/>
          <p:nvPr/>
        </p:nvSpPr>
        <p:spPr>
          <a:xfrm>
            <a:off x="2042874" y="2164318"/>
            <a:ext cx="10544651" cy="710565"/>
          </a:xfrm>
          <a:prstGeom prst="rect">
            <a:avLst/>
          </a:prstGeom>
          <a:noFill/>
          <a:ln/>
        </p:spPr>
        <p:txBody>
          <a:bodyPr wrap="square" rtlCol="0" anchor="t"/>
          <a:lstStyle/>
          <a:p>
            <a:pPr algn="l" indent="0" marL="0">
              <a:lnSpc>
                <a:spcPts val="2797"/>
              </a:lnSpc>
              <a:buNone/>
            </a:pPr>
            <a:r>
              <a:rPr lang="en-US" sz="1748" dirty="0">
                <a:solidFill>
                  <a:srgbClr val="DAD1E6"/>
                </a:solidFill>
                <a:latin typeface="Fira Sans" pitchFamily="34" charset="0"/>
                <a:ea typeface="Fira Sans" pitchFamily="34" charset="-122"/>
                <a:cs typeface="Fira Sans" pitchFamily="34" charset="-120"/>
              </a:rPr>
              <a:t>Görüntülenme sayılarına göre dağılımlara bakılmış ve aşağıdaki grafik oluşturulmuştur. Görüntülenme sayısı 0 olan ürün sayısı ise 23 tür.</a:t>
            </a:r>
            <a:endParaRPr lang="en-US" sz="1748" dirty="0"/>
          </a:p>
        </p:txBody>
      </p:sp>
      <p:pic>
        <p:nvPicPr>
          <p:cNvPr id="6" name="Image 0" descr="preencoded.png">    </p:cNvPr>
          <p:cNvPicPr>
            <a:picLocks noChangeAspect="1"/>
          </p:cNvPicPr>
          <p:nvPr/>
        </p:nvPicPr>
        <p:blipFill>
          <a:blip r:embed="rId1"/>
          <a:stretch>
            <a:fillRect/>
          </a:stretch>
        </p:blipFill>
        <p:spPr>
          <a:xfrm>
            <a:off x="2042874" y="3124557"/>
            <a:ext cx="7536180" cy="4495800"/>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323540"/>
          </a:xfrm>
          <a:prstGeom prst="rect">
            <a:avLst/>
          </a:prstGeom>
          <a:solidFill>
            <a:srgbClr val="241631"/>
          </a:solidFill>
          <a:ln/>
        </p:spPr>
      </p:sp>
      <p:sp>
        <p:nvSpPr>
          <p:cNvPr id="4" name="Text 2"/>
          <p:cNvSpPr/>
          <p:nvPr/>
        </p:nvSpPr>
        <p:spPr>
          <a:xfrm>
            <a:off x="3621167" y="427673"/>
            <a:ext cx="7388066" cy="777716"/>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1.12 - Görüntülenme Sayılarına Göre Ürün Dağılımı</a:t>
            </a:r>
            <a:endParaRPr lang="en-US" sz="2449" dirty="0"/>
          </a:p>
        </p:txBody>
      </p:sp>
      <p:sp>
        <p:nvSpPr>
          <p:cNvPr id="5" name="Text 3"/>
          <p:cNvSpPr/>
          <p:nvPr/>
        </p:nvSpPr>
        <p:spPr>
          <a:xfrm>
            <a:off x="3621167" y="1516380"/>
            <a:ext cx="7388066" cy="248722"/>
          </a:xfrm>
          <a:prstGeom prst="rect">
            <a:avLst/>
          </a:prstGeom>
          <a:noFill/>
          <a:ln/>
        </p:spPr>
        <p:txBody>
          <a:bodyPr wrap="none" rtlCol="0" anchor="t"/>
          <a:lstStyle/>
          <a:p>
            <a:pPr algn="l" indent="0" marL="0">
              <a:lnSpc>
                <a:spcPts val="1960"/>
              </a:lnSpc>
              <a:buNone/>
            </a:pPr>
            <a:endParaRPr lang="en-US" sz="1225" dirty="0"/>
          </a:p>
        </p:txBody>
      </p:sp>
      <p:sp>
        <p:nvSpPr>
          <p:cNvPr id="6" name="Text 4"/>
          <p:cNvSpPr/>
          <p:nvPr/>
        </p:nvSpPr>
        <p:spPr>
          <a:xfrm>
            <a:off x="3776662" y="2040850"/>
            <a:ext cx="2157889" cy="497443"/>
          </a:xfrm>
          <a:prstGeom prst="rect">
            <a:avLst/>
          </a:prstGeom>
          <a:noFill/>
          <a:ln/>
        </p:spPr>
        <p:txBody>
          <a:bodyPr wrap="square" rtlCol="0" anchor="t"/>
          <a:lstStyle/>
          <a:p>
            <a:pPr indent="0" marL="0">
              <a:lnSpc>
                <a:spcPts val="1960"/>
              </a:lnSpc>
              <a:buNone/>
            </a:pPr>
            <a:r>
              <a:rPr lang="en-US" sz="1225" b="1" dirty="0">
                <a:solidFill>
                  <a:srgbClr val="DAD1E6"/>
                </a:solidFill>
                <a:latin typeface="Fira Sans" pitchFamily="34" charset="0"/>
                <a:ea typeface="Fira Sans" pitchFamily="34" charset="-122"/>
                <a:cs typeface="Fira Sans" pitchFamily="34" charset="-120"/>
              </a:rPr>
              <a:t>Görüntülenme Sayılarına Göre Ürün Dağılımı:</a:t>
            </a:r>
            <a:endParaRPr lang="en-US" sz="1225" dirty="0"/>
          </a:p>
        </p:txBody>
      </p:sp>
      <p:sp>
        <p:nvSpPr>
          <p:cNvPr id="7" name="Text 5"/>
          <p:cNvSpPr/>
          <p:nvPr/>
        </p:nvSpPr>
        <p:spPr>
          <a:xfrm>
            <a:off x="3776662" y="2631519"/>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0-10 arası 5526 ürün bulunmaktadır. Bu verilerimizin toplamının yüzde 82.51 sidir.</a:t>
            </a:r>
            <a:endParaRPr lang="en-US" sz="980" dirty="0"/>
          </a:p>
        </p:txBody>
      </p:sp>
      <p:sp>
        <p:nvSpPr>
          <p:cNvPr id="8" name="Text 6"/>
          <p:cNvSpPr/>
          <p:nvPr/>
        </p:nvSpPr>
        <p:spPr>
          <a:xfrm>
            <a:off x="3776662" y="3321963"/>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11-20 arası 549 ürün bulunmaktadır. Bu verilerimizin toplamının yüzde 8.20 sidir.</a:t>
            </a:r>
            <a:endParaRPr lang="en-US" sz="980" dirty="0"/>
          </a:p>
        </p:txBody>
      </p:sp>
      <p:sp>
        <p:nvSpPr>
          <p:cNvPr id="9" name="Text 7"/>
          <p:cNvSpPr/>
          <p:nvPr/>
        </p:nvSpPr>
        <p:spPr>
          <a:xfrm>
            <a:off x="3776662" y="4012406"/>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21-50 arası 371 ürün bulunmaktadır. Bu verilerimizin toplamının yüzde 5.54 sidir.</a:t>
            </a:r>
            <a:endParaRPr lang="en-US" sz="980" dirty="0"/>
          </a:p>
        </p:txBody>
      </p:sp>
      <p:sp>
        <p:nvSpPr>
          <p:cNvPr id="10" name="Text 8"/>
          <p:cNvSpPr/>
          <p:nvPr/>
        </p:nvSpPr>
        <p:spPr>
          <a:xfrm>
            <a:off x="3776662" y="4702850"/>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51-100 arası 127 ürün bulunmaktadır. Bu verilerimizin toplamının yüzde 1.90 sidir.</a:t>
            </a:r>
            <a:endParaRPr lang="en-US" sz="980" dirty="0"/>
          </a:p>
        </p:txBody>
      </p:sp>
      <p:sp>
        <p:nvSpPr>
          <p:cNvPr id="11" name="Text 9"/>
          <p:cNvSpPr/>
          <p:nvPr/>
        </p:nvSpPr>
        <p:spPr>
          <a:xfrm>
            <a:off x="3776662" y="5393293"/>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101-200 arası 63 ürün bulunmaktadır. Bu verilerimizin toplamının yüzde 0.94 sidir.</a:t>
            </a:r>
            <a:endParaRPr lang="en-US" sz="980" dirty="0"/>
          </a:p>
        </p:txBody>
      </p:sp>
      <p:sp>
        <p:nvSpPr>
          <p:cNvPr id="12" name="Text 10"/>
          <p:cNvSpPr/>
          <p:nvPr/>
        </p:nvSpPr>
        <p:spPr>
          <a:xfrm>
            <a:off x="3776662" y="6083737"/>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201-500 arası 28 ürün bulunmaktadır. Bu verilerimizin toplamının yüzde 0.42 sidir.</a:t>
            </a:r>
            <a:endParaRPr lang="en-US" sz="980" dirty="0"/>
          </a:p>
        </p:txBody>
      </p:sp>
      <p:sp>
        <p:nvSpPr>
          <p:cNvPr id="13" name="Text 11"/>
          <p:cNvSpPr/>
          <p:nvPr/>
        </p:nvSpPr>
        <p:spPr>
          <a:xfrm>
            <a:off x="3776662" y="6774180"/>
            <a:ext cx="2157889" cy="597218"/>
          </a:xfrm>
          <a:prstGeom prst="rect">
            <a:avLst/>
          </a:prstGeom>
          <a:noFill/>
          <a:ln/>
        </p:spPr>
        <p:txBody>
          <a:bodyPr wrap="square" rtlCol="0" anchor="t"/>
          <a:lstStyle/>
          <a:p>
            <a:pPr algn="l" indent="0" marL="0">
              <a:lnSpc>
                <a:spcPts val="1568"/>
              </a:lnSpc>
              <a:buNone/>
            </a:pPr>
            <a:r>
              <a:rPr lang="en-US" sz="980" dirty="0">
                <a:solidFill>
                  <a:srgbClr val="DAD1E6"/>
                </a:solidFill>
                <a:latin typeface="Fira Sans" pitchFamily="34" charset="0"/>
                <a:ea typeface="Fira Sans" pitchFamily="34" charset="-122"/>
                <a:cs typeface="Fira Sans" pitchFamily="34" charset="-120"/>
              </a:rPr>
              <a:t>501-10000 arası 10 ürün bulunmaktadır. Bu verilerimizin toplamının yüzde 0.15 sidir.</a:t>
            </a:r>
            <a:endParaRPr lang="en-US" sz="980" dirty="0"/>
          </a:p>
        </p:txBody>
      </p:sp>
      <p:pic>
        <p:nvPicPr>
          <p:cNvPr id="14" name="Image 0" descr="preencoded.png">    </p:cNvPr>
          <p:cNvPicPr>
            <a:picLocks noChangeAspect="1"/>
          </p:cNvPicPr>
          <p:nvPr/>
        </p:nvPicPr>
        <p:blipFill>
          <a:blip r:embed="rId1"/>
          <a:stretch>
            <a:fillRect/>
          </a:stretch>
        </p:blipFill>
        <p:spPr>
          <a:xfrm>
            <a:off x="6253162" y="2040850"/>
            <a:ext cx="4588312" cy="4753928"/>
          </a:xfrm>
          <a:prstGeom prst="rect">
            <a:avLst/>
          </a:prstGeom>
        </p:spPr>
      </p:pic>
      <p:sp>
        <p:nvSpPr>
          <p:cNvPr id="15" name="Text 12"/>
          <p:cNvSpPr/>
          <p:nvPr/>
        </p:nvSpPr>
        <p:spPr>
          <a:xfrm>
            <a:off x="3621167" y="7647146"/>
            <a:ext cx="7388066" cy="248722"/>
          </a:xfrm>
          <a:prstGeom prst="rect">
            <a:avLst/>
          </a:prstGeom>
          <a:noFill/>
          <a:ln/>
        </p:spPr>
        <p:txBody>
          <a:bodyPr wrap="none" rtlCol="0" anchor="t"/>
          <a:lstStyle/>
          <a:p>
            <a:pPr algn="l" indent="0" marL="0">
              <a:lnSpc>
                <a:spcPts val="1960"/>
              </a:lnSpc>
              <a:buNone/>
            </a:pPr>
            <a:endParaRPr lang="en-US" sz="1225"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32739330"/>
          </a:xfrm>
          <a:prstGeom prst="rect">
            <a:avLst/>
          </a:prstGeom>
          <a:solidFill>
            <a:srgbClr val="241631"/>
          </a:solidFill>
          <a:ln/>
        </p:spPr>
      </p:sp>
      <p:sp>
        <p:nvSpPr>
          <p:cNvPr id="4" name="Text 2"/>
          <p:cNvSpPr/>
          <p:nvPr/>
        </p:nvSpPr>
        <p:spPr>
          <a:xfrm>
            <a:off x="3621167" y="427673"/>
            <a:ext cx="7388066" cy="777716"/>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1.13 - Görüntülenme Sayılarına Göre TOP 10 ürün</a:t>
            </a:r>
            <a:endParaRPr lang="en-US" sz="2449" dirty="0"/>
          </a:p>
        </p:txBody>
      </p:sp>
      <p:sp>
        <p:nvSpPr>
          <p:cNvPr id="5" name="Text 3"/>
          <p:cNvSpPr/>
          <p:nvPr/>
        </p:nvSpPr>
        <p:spPr>
          <a:xfrm>
            <a:off x="3621167" y="1516380"/>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1. sırada - Child ASIN: B0B79Z1C2G, Region: OZM-ca, Page Views: 6053,</a:t>
            </a:r>
            <a:endParaRPr lang="en-US" sz="1225" dirty="0"/>
          </a:p>
        </p:txBody>
      </p:sp>
      <p:sp>
        <p:nvSpPr>
          <p:cNvPr id="6" name="Text 4"/>
          <p:cNvSpPr/>
          <p:nvPr/>
        </p:nvSpPr>
        <p:spPr>
          <a:xfrm>
            <a:off x="3621167" y="1940004"/>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Angel Sar Rattan Shoe Cabinet with 2 Flip Drawers, Narrow Shoe Storage Cabinet, Shoe Organizer for Entryway, Bedroom, Living Room, Apartment, Natural Wood</a:t>
            </a:r>
            <a:endParaRPr lang="en-US" sz="1225" dirty="0"/>
          </a:p>
        </p:txBody>
      </p:sp>
      <p:pic>
        <p:nvPicPr>
          <p:cNvPr id="7" name="Image 0" descr="preencoded.png">    </p:cNvPr>
          <p:cNvPicPr>
            <a:picLocks noChangeAspect="1"/>
          </p:cNvPicPr>
          <p:nvPr/>
        </p:nvPicPr>
        <p:blipFill>
          <a:blip r:embed="rId1"/>
          <a:stretch>
            <a:fillRect/>
          </a:stretch>
        </p:blipFill>
        <p:spPr>
          <a:xfrm>
            <a:off x="3621167" y="2612350"/>
            <a:ext cx="7388066" cy="2219563"/>
          </a:xfrm>
          <a:prstGeom prst="rect">
            <a:avLst/>
          </a:prstGeom>
        </p:spPr>
      </p:pic>
      <p:sp>
        <p:nvSpPr>
          <p:cNvPr id="8" name="Text 5"/>
          <p:cNvSpPr/>
          <p:nvPr/>
        </p:nvSpPr>
        <p:spPr>
          <a:xfrm>
            <a:off x="3621167" y="5006816"/>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2. sırada - Child ASIN: B075JJ3MFZ, Region: EKOZ-ja, Page Views: 3741,</a:t>
            </a:r>
            <a:endParaRPr lang="en-US" sz="1225" dirty="0"/>
          </a:p>
        </p:txBody>
      </p:sp>
      <p:sp>
        <p:nvSpPr>
          <p:cNvPr id="9" name="Text 6"/>
          <p:cNvSpPr/>
          <p:nvPr/>
        </p:nvSpPr>
        <p:spPr>
          <a:xfrm>
            <a:off x="3621167" y="5430441"/>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CKLT Men's Fashion Magic Money Clip Leather Minimalist Slim Wallet, Black, Medium</a:t>
            </a:r>
            <a:endParaRPr lang="en-US" sz="1225" dirty="0"/>
          </a:p>
        </p:txBody>
      </p:sp>
      <p:pic>
        <p:nvPicPr>
          <p:cNvPr id="10" name="Image 1" descr="preencoded.png">    </p:cNvPr>
          <p:cNvPicPr>
            <a:picLocks noChangeAspect="1"/>
          </p:cNvPicPr>
          <p:nvPr/>
        </p:nvPicPr>
        <p:blipFill>
          <a:blip r:embed="rId2"/>
          <a:stretch>
            <a:fillRect/>
          </a:stretch>
        </p:blipFill>
        <p:spPr>
          <a:xfrm>
            <a:off x="3621167" y="5854065"/>
            <a:ext cx="5501640" cy="3131820"/>
          </a:xfrm>
          <a:prstGeom prst="rect">
            <a:avLst/>
          </a:prstGeom>
        </p:spPr>
      </p:pic>
      <p:sp>
        <p:nvSpPr>
          <p:cNvPr id="11" name="Text 7"/>
          <p:cNvSpPr/>
          <p:nvPr/>
        </p:nvSpPr>
        <p:spPr>
          <a:xfrm>
            <a:off x="3621167" y="916078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3. sırada - Child ASIN: B07XB438Y5, Region: OZM-ca, Page Views: 2702,</a:t>
            </a:r>
            <a:endParaRPr lang="en-US" sz="1225" dirty="0"/>
          </a:p>
        </p:txBody>
      </p:sp>
      <p:sp>
        <p:nvSpPr>
          <p:cNvPr id="12" name="Text 8"/>
          <p:cNvSpPr/>
          <p:nvPr/>
        </p:nvSpPr>
        <p:spPr>
          <a:xfrm>
            <a:off x="3621167" y="9584412"/>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Oxygen Plus FDA-Registered Facility-Filled 99.5% Pure Recreational Oxygen Cans - O+ Biggi 3-Pack - Each Portable Oxygen Canister is 220+ Breaths, 11 litres - Restore Oxygen Levels w/Canned Oxygen</a:t>
            </a:r>
            <a:endParaRPr lang="en-US" sz="1225" dirty="0"/>
          </a:p>
        </p:txBody>
      </p:sp>
      <p:pic>
        <p:nvPicPr>
          <p:cNvPr id="13" name="Image 2" descr="preencoded.png">    </p:cNvPr>
          <p:cNvPicPr>
            <a:picLocks noChangeAspect="1"/>
          </p:cNvPicPr>
          <p:nvPr/>
        </p:nvPicPr>
        <p:blipFill>
          <a:blip r:embed="rId3"/>
          <a:stretch>
            <a:fillRect/>
          </a:stretch>
        </p:blipFill>
        <p:spPr>
          <a:xfrm>
            <a:off x="3621167" y="10256758"/>
            <a:ext cx="7388066" cy="1791533"/>
          </a:xfrm>
          <a:prstGeom prst="rect">
            <a:avLst/>
          </a:prstGeom>
        </p:spPr>
      </p:pic>
      <p:sp>
        <p:nvSpPr>
          <p:cNvPr id="14" name="Text 9"/>
          <p:cNvSpPr/>
          <p:nvPr/>
        </p:nvSpPr>
        <p:spPr>
          <a:xfrm>
            <a:off x="3621167" y="1222319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4. sırada - Child ASIN: B07G449344, Region: OZM-ca, Page Views: 1078,</a:t>
            </a:r>
            <a:endParaRPr lang="en-US" sz="1225" dirty="0"/>
          </a:p>
        </p:txBody>
      </p:sp>
      <p:sp>
        <p:nvSpPr>
          <p:cNvPr id="15" name="Text 10"/>
          <p:cNvSpPr/>
          <p:nvPr/>
        </p:nvSpPr>
        <p:spPr>
          <a:xfrm>
            <a:off x="3621167" y="12646819"/>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Hewolf Waterproof Instant Camping Tent - 2-3 Person Easy Quick Setup Dome Family Tents for Camping,Double Layer Flysheet Can be Used as Pop up Sun Shade (Camel)</a:t>
            </a:r>
            <a:endParaRPr lang="en-US" sz="1225" dirty="0"/>
          </a:p>
        </p:txBody>
      </p:sp>
      <p:pic>
        <p:nvPicPr>
          <p:cNvPr id="16" name="Image 3" descr="preencoded.png">    </p:cNvPr>
          <p:cNvPicPr>
            <a:picLocks noChangeAspect="1"/>
          </p:cNvPicPr>
          <p:nvPr/>
        </p:nvPicPr>
        <p:blipFill>
          <a:blip r:embed="rId4"/>
          <a:stretch>
            <a:fillRect/>
          </a:stretch>
        </p:blipFill>
        <p:spPr>
          <a:xfrm>
            <a:off x="3621167" y="13319165"/>
            <a:ext cx="7388066" cy="2118955"/>
          </a:xfrm>
          <a:prstGeom prst="rect">
            <a:avLst/>
          </a:prstGeom>
        </p:spPr>
      </p:pic>
      <p:sp>
        <p:nvSpPr>
          <p:cNvPr id="17" name="Text 11"/>
          <p:cNvSpPr/>
          <p:nvPr/>
        </p:nvSpPr>
        <p:spPr>
          <a:xfrm>
            <a:off x="3621167" y="1561302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5. sırada - Child ASIN: B0BQCZCTVK, Region: OZM-ca, Page Views: 764,</a:t>
            </a:r>
            <a:endParaRPr lang="en-US" sz="1225" dirty="0"/>
          </a:p>
        </p:txBody>
      </p:sp>
      <p:sp>
        <p:nvSpPr>
          <p:cNvPr id="18" name="Text 12"/>
          <p:cNvSpPr/>
          <p:nvPr/>
        </p:nvSpPr>
        <p:spPr>
          <a:xfrm>
            <a:off x="3621167" y="16036647"/>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O2 Blast - Super Duper 10 Liter Single Can, 99.7% Pure Oxygen Supplement Plus Custom Designed Mask. Boost Your Oxygen Levels and Reduce Recovery Time. (1)</a:t>
            </a:r>
            <a:endParaRPr lang="en-US" sz="1225" dirty="0"/>
          </a:p>
        </p:txBody>
      </p:sp>
      <p:pic>
        <p:nvPicPr>
          <p:cNvPr id="19" name="Image 4" descr="preencoded.png">    </p:cNvPr>
          <p:cNvPicPr>
            <a:picLocks noChangeAspect="1"/>
          </p:cNvPicPr>
          <p:nvPr/>
        </p:nvPicPr>
        <p:blipFill>
          <a:blip r:embed="rId5"/>
          <a:stretch>
            <a:fillRect/>
          </a:stretch>
        </p:blipFill>
        <p:spPr>
          <a:xfrm>
            <a:off x="3621167" y="16708993"/>
            <a:ext cx="7388066" cy="2192298"/>
          </a:xfrm>
          <a:prstGeom prst="rect">
            <a:avLst/>
          </a:prstGeom>
        </p:spPr>
      </p:pic>
      <p:sp>
        <p:nvSpPr>
          <p:cNvPr id="20" name="Text 13"/>
          <p:cNvSpPr/>
          <p:nvPr/>
        </p:nvSpPr>
        <p:spPr>
          <a:xfrm>
            <a:off x="3621167" y="1907619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6. sırada - Child ASIN: B07KXNL5G8, Region: OZM-mx, Page Views: 715,</a:t>
            </a:r>
            <a:endParaRPr lang="en-US" sz="1225" dirty="0"/>
          </a:p>
        </p:txBody>
      </p:sp>
      <p:sp>
        <p:nvSpPr>
          <p:cNvPr id="21" name="Text 14"/>
          <p:cNvSpPr/>
          <p:nvPr/>
        </p:nvSpPr>
        <p:spPr>
          <a:xfrm>
            <a:off x="3621167" y="1949981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INSL-X SXA11009A-04 STIX-Water-based acrylic junction primer, 1 white room, white color</a:t>
            </a:r>
            <a:endParaRPr lang="en-US" sz="1225" dirty="0"/>
          </a:p>
        </p:txBody>
      </p:sp>
      <p:pic>
        <p:nvPicPr>
          <p:cNvPr id="22" name="Image 5" descr="preencoded.png">    </p:cNvPr>
          <p:cNvPicPr>
            <a:picLocks noChangeAspect="1"/>
          </p:cNvPicPr>
          <p:nvPr/>
        </p:nvPicPr>
        <p:blipFill>
          <a:blip r:embed="rId6"/>
          <a:stretch>
            <a:fillRect/>
          </a:stretch>
        </p:blipFill>
        <p:spPr>
          <a:xfrm>
            <a:off x="3621167" y="19923443"/>
            <a:ext cx="5844540" cy="3131820"/>
          </a:xfrm>
          <a:prstGeom prst="rect">
            <a:avLst/>
          </a:prstGeom>
        </p:spPr>
      </p:pic>
      <p:sp>
        <p:nvSpPr>
          <p:cNvPr id="23" name="Text 15"/>
          <p:cNvSpPr/>
          <p:nvPr/>
        </p:nvSpPr>
        <p:spPr>
          <a:xfrm>
            <a:off x="3621167" y="23230165"/>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7. sırada - Child ASIN: B072QXBW2Z, Region: OZM-ca, Page Views: 602, Child ASIN keepareport datasında mevcut değildir.</a:t>
            </a:r>
            <a:endParaRPr lang="en-US" sz="1225" dirty="0"/>
          </a:p>
        </p:txBody>
      </p:sp>
      <p:sp>
        <p:nvSpPr>
          <p:cNvPr id="24" name="Text 16"/>
          <p:cNvSpPr/>
          <p:nvPr/>
        </p:nvSpPr>
        <p:spPr>
          <a:xfrm>
            <a:off x="3621167" y="23902511"/>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8. sırada - Child ASIN: B00IIXKL6O, Region: OZM-ca, Page Views: 535,</a:t>
            </a:r>
            <a:endParaRPr lang="en-US" sz="1225" dirty="0"/>
          </a:p>
        </p:txBody>
      </p:sp>
      <p:sp>
        <p:nvSpPr>
          <p:cNvPr id="25" name="Text 17"/>
          <p:cNvSpPr/>
          <p:nvPr/>
        </p:nvSpPr>
        <p:spPr>
          <a:xfrm>
            <a:off x="3621167" y="24326136"/>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Remington Solar Chlorine-Free Sun Shock &amp; Water Purifier Ionizer</a:t>
            </a:r>
            <a:endParaRPr lang="en-US" sz="1225" dirty="0"/>
          </a:p>
        </p:txBody>
      </p:sp>
      <p:pic>
        <p:nvPicPr>
          <p:cNvPr id="26" name="Image 6" descr="preencoded.png">    </p:cNvPr>
          <p:cNvPicPr>
            <a:picLocks noChangeAspect="1"/>
          </p:cNvPicPr>
          <p:nvPr/>
        </p:nvPicPr>
        <p:blipFill>
          <a:blip r:embed="rId7"/>
          <a:stretch>
            <a:fillRect/>
          </a:stretch>
        </p:blipFill>
        <p:spPr>
          <a:xfrm>
            <a:off x="3621167" y="24749760"/>
            <a:ext cx="4290060" cy="3131820"/>
          </a:xfrm>
          <a:prstGeom prst="rect">
            <a:avLst/>
          </a:prstGeom>
        </p:spPr>
      </p:pic>
      <p:sp>
        <p:nvSpPr>
          <p:cNvPr id="27" name="Text 18"/>
          <p:cNvSpPr/>
          <p:nvPr/>
        </p:nvSpPr>
        <p:spPr>
          <a:xfrm>
            <a:off x="3621167" y="28056483"/>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9. sırada - Child ASIN: B08T5WBGM6, Region: OZM-ca, Page Views: 530, Child ASIN keepareport datasında mevcut değildir.</a:t>
            </a:r>
            <a:endParaRPr lang="en-US" sz="1225" dirty="0"/>
          </a:p>
        </p:txBody>
      </p:sp>
      <p:sp>
        <p:nvSpPr>
          <p:cNvPr id="28" name="Text 19"/>
          <p:cNvSpPr/>
          <p:nvPr/>
        </p:nvSpPr>
        <p:spPr>
          <a:xfrm>
            <a:off x="3621167" y="28728829"/>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10. sırada - Child ASIN: B07JVBLWLT, Region: OZM-ca, Page Views: 503,</a:t>
            </a:r>
            <a:endParaRPr lang="en-US" sz="1225" dirty="0"/>
          </a:p>
        </p:txBody>
      </p:sp>
      <p:sp>
        <p:nvSpPr>
          <p:cNvPr id="29" name="Text 20"/>
          <p:cNvSpPr/>
          <p:nvPr/>
        </p:nvSpPr>
        <p:spPr>
          <a:xfrm>
            <a:off x="3621167" y="29152453"/>
            <a:ext cx="7388066"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LAKE &amp; SKYE 11 11 Eau de Parfum Spray - Well Known Unisex Perfume Fragrance Collection With A Musky Blend of White Ambers. - 1.7 oz 50 ml</a:t>
            </a:r>
            <a:endParaRPr lang="en-US" sz="1225" dirty="0"/>
          </a:p>
        </p:txBody>
      </p:sp>
      <p:pic>
        <p:nvPicPr>
          <p:cNvPr id="30" name="Image 7" descr="preencoded.png">    </p:cNvPr>
          <p:cNvPicPr>
            <a:picLocks noChangeAspect="1"/>
          </p:cNvPicPr>
          <p:nvPr/>
        </p:nvPicPr>
        <p:blipFill>
          <a:blip r:embed="rId8"/>
          <a:stretch>
            <a:fillRect/>
          </a:stretch>
        </p:blipFill>
        <p:spPr>
          <a:xfrm>
            <a:off x="3621167" y="29824799"/>
            <a:ext cx="7388066" cy="2486858"/>
          </a:xfrm>
          <a:prstGeom prst="rect">
            <a:avLst/>
          </a:prstGeom>
        </p:spPr>
      </p:pic>
      <p:pic>
        <p:nvPicPr>
          <p:cNvPr id="31"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447133"/>
          </a:xfrm>
          <a:prstGeom prst="rect">
            <a:avLst/>
          </a:prstGeom>
          <a:solidFill>
            <a:srgbClr val="241631"/>
          </a:solidFill>
          <a:ln/>
        </p:spPr>
      </p:sp>
      <p:sp>
        <p:nvSpPr>
          <p:cNvPr id="4" name="Text 2"/>
          <p:cNvSpPr/>
          <p:nvPr/>
        </p:nvSpPr>
        <p:spPr>
          <a:xfrm>
            <a:off x="3621167" y="427673"/>
            <a:ext cx="6560820" cy="388858"/>
          </a:xfrm>
          <a:prstGeom prst="rect">
            <a:avLst/>
          </a:prstGeom>
          <a:noFill/>
          <a:ln/>
        </p:spPr>
        <p:txBody>
          <a:bodyPr wrap="non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1.14 - Görüntülenme Sayısı 0 olan ürünler</a:t>
            </a:r>
            <a:endParaRPr lang="en-US" sz="2449" dirty="0"/>
          </a:p>
        </p:txBody>
      </p:sp>
      <p:sp>
        <p:nvSpPr>
          <p:cNvPr id="5" name="Text 3"/>
          <p:cNvSpPr/>
          <p:nvPr/>
        </p:nvSpPr>
        <p:spPr>
          <a:xfrm>
            <a:off x="3621167" y="1127522"/>
            <a:ext cx="7388066" cy="994886"/>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Verimiz incelendiğinde Page Views Total sütunu 0 olan ürünler tespit edilmiş, child ASIN numarası ile Keepa Report içerisinde bulunan sütunlardan Tracking since ve New Current USD verileri gösterilmiştir. Amaç ne kadar süre ile keepa tarafından takip edildiğinin tespit edilmesi ve yorum yapılmasıdır. Uzun süredir keepa tarafından takip edilen bir ürün neden firmanın sayfasında görüntüleme almamıştır.</a:t>
            </a:r>
            <a:endParaRPr lang="en-US" sz="1225" dirty="0"/>
          </a:p>
        </p:txBody>
      </p:sp>
      <p:sp>
        <p:nvSpPr>
          <p:cNvPr id="6" name="Text 4"/>
          <p:cNvSpPr/>
          <p:nvPr/>
        </p:nvSpPr>
        <p:spPr>
          <a:xfrm>
            <a:off x="3621167" y="2297311"/>
            <a:ext cx="7388066"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Burada firmanın bu ürünü kendi sayfana ne zaman yerleştirdiği bilgisine ihtiyaç vardır.</a:t>
            </a:r>
            <a:endParaRPr lang="en-US" sz="1225" dirty="0"/>
          </a:p>
        </p:txBody>
      </p:sp>
      <p:sp>
        <p:nvSpPr>
          <p:cNvPr id="7" name="Text 5"/>
          <p:cNvSpPr/>
          <p:nvPr/>
        </p:nvSpPr>
        <p:spPr>
          <a:xfrm>
            <a:off x="3621167" y="2720935"/>
            <a:ext cx="7388066" cy="497443"/>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görüntüleme sayısı 0 olan ürünlerin 3 tanesi OZM Canada Firmasına, 23 tanesi EKOZ Japonya Firmasına aittir. </a:t>
            </a:r>
            <a:endParaRPr lang="en-US" sz="1225" dirty="0"/>
          </a:p>
        </p:txBody>
      </p:sp>
      <p:sp>
        <p:nvSpPr>
          <p:cNvPr id="8" name="Text 6"/>
          <p:cNvSpPr/>
          <p:nvPr/>
        </p:nvSpPr>
        <p:spPr>
          <a:xfrm>
            <a:off x="3621167" y="3393281"/>
            <a:ext cx="7388066"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örnek python çıktısı;</a:t>
            </a:r>
            <a:endParaRPr lang="en-US" sz="1225" dirty="0"/>
          </a:p>
        </p:txBody>
      </p:sp>
      <p:sp>
        <p:nvSpPr>
          <p:cNvPr id="9" name="Text 7"/>
          <p:cNvSpPr/>
          <p:nvPr/>
        </p:nvSpPr>
        <p:spPr>
          <a:xfrm>
            <a:off x="3776662" y="3917752"/>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3. sırada - Child ASIN: B0BHR9DGK7, </a:t>
            </a:r>
            <a:endParaRPr lang="en-US" sz="1225" dirty="0"/>
          </a:p>
        </p:txBody>
      </p:sp>
      <p:sp>
        <p:nvSpPr>
          <p:cNvPr id="10" name="Text 8"/>
          <p:cNvSpPr/>
          <p:nvPr/>
        </p:nvSpPr>
        <p:spPr>
          <a:xfrm>
            <a:off x="3776662" y="4259699"/>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Region: OZM-ca, </a:t>
            </a:r>
            <a:endParaRPr lang="en-US" sz="1225" dirty="0"/>
          </a:p>
        </p:txBody>
      </p:sp>
      <p:sp>
        <p:nvSpPr>
          <p:cNvPr id="11" name="Text 9"/>
          <p:cNvSpPr/>
          <p:nvPr/>
        </p:nvSpPr>
        <p:spPr>
          <a:xfrm>
            <a:off x="3776662" y="4601647"/>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Page Views: 0 ,</a:t>
            </a:r>
            <a:endParaRPr lang="en-US" sz="1225" dirty="0"/>
          </a:p>
        </p:txBody>
      </p:sp>
      <p:sp>
        <p:nvSpPr>
          <p:cNvPr id="12" name="Text 10"/>
          <p:cNvSpPr/>
          <p:nvPr/>
        </p:nvSpPr>
        <p:spPr>
          <a:xfrm>
            <a:off x="3776662" y="4943594"/>
            <a:ext cx="3379232"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Tracking since: 2022/11/04,</a:t>
            </a:r>
            <a:endParaRPr lang="en-US" sz="1225" dirty="0"/>
          </a:p>
        </p:txBody>
      </p:sp>
      <p:pic>
        <p:nvPicPr>
          <p:cNvPr id="13" name="Image 0" descr="preencoded.png">    </p:cNvPr>
          <p:cNvPicPr>
            <a:picLocks noChangeAspect="1"/>
          </p:cNvPicPr>
          <p:nvPr/>
        </p:nvPicPr>
        <p:blipFill>
          <a:blip r:embed="rId1"/>
          <a:stretch>
            <a:fillRect/>
          </a:stretch>
        </p:blipFill>
        <p:spPr>
          <a:xfrm>
            <a:off x="3776662" y="5285542"/>
            <a:ext cx="1460302" cy="2028111"/>
          </a:xfrm>
          <a:prstGeom prst="rect">
            <a:avLst/>
          </a:prstGeom>
        </p:spPr>
      </p:pic>
      <p:sp>
        <p:nvSpPr>
          <p:cNvPr id="14" name="Text 11"/>
          <p:cNvSpPr/>
          <p:nvPr/>
        </p:nvSpPr>
        <p:spPr>
          <a:xfrm>
            <a:off x="3776662" y="7406878"/>
            <a:ext cx="3379232" cy="746165"/>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Tim Holtz Idea-Ology 2022 Christmas Noel Ephemera Pack &amp; Christmas Noel Paper Dolls - 2 Item Bundle,</a:t>
            </a:r>
            <a:endParaRPr lang="en-US" sz="1225" dirty="0"/>
          </a:p>
        </p:txBody>
      </p:sp>
      <p:sp>
        <p:nvSpPr>
          <p:cNvPr id="15" name="Text 12"/>
          <p:cNvSpPr/>
          <p:nvPr/>
        </p:nvSpPr>
        <p:spPr>
          <a:xfrm>
            <a:off x="3776662" y="8246269"/>
            <a:ext cx="3379232"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88.78306479599999</a:t>
            </a:r>
            <a:endParaRPr lang="en-US" sz="1225" dirty="0"/>
          </a:p>
        </p:txBody>
      </p:sp>
      <p:sp>
        <p:nvSpPr>
          <p:cNvPr id="16" name="Text 13"/>
          <p:cNvSpPr/>
          <p:nvPr/>
        </p:nvSpPr>
        <p:spPr>
          <a:xfrm>
            <a:off x="7474506" y="3917752"/>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4. sırada - Child ASIN: B006S74GUY, </a:t>
            </a:r>
            <a:endParaRPr lang="en-US" sz="1225" dirty="0"/>
          </a:p>
        </p:txBody>
      </p:sp>
      <p:sp>
        <p:nvSpPr>
          <p:cNvPr id="17" name="Text 14"/>
          <p:cNvSpPr/>
          <p:nvPr/>
        </p:nvSpPr>
        <p:spPr>
          <a:xfrm>
            <a:off x="7474506" y="4259699"/>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Region: EKOZ-ja, </a:t>
            </a:r>
            <a:endParaRPr lang="en-US" sz="1225" dirty="0"/>
          </a:p>
        </p:txBody>
      </p:sp>
      <p:sp>
        <p:nvSpPr>
          <p:cNvPr id="18" name="Text 15"/>
          <p:cNvSpPr/>
          <p:nvPr/>
        </p:nvSpPr>
        <p:spPr>
          <a:xfrm>
            <a:off x="7474506" y="4601647"/>
            <a:ext cx="337923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Page Views: 0 ,</a:t>
            </a:r>
            <a:endParaRPr lang="en-US" sz="1225" dirty="0"/>
          </a:p>
        </p:txBody>
      </p:sp>
      <p:sp>
        <p:nvSpPr>
          <p:cNvPr id="19" name="Text 16"/>
          <p:cNvSpPr/>
          <p:nvPr/>
        </p:nvSpPr>
        <p:spPr>
          <a:xfrm>
            <a:off x="7474506" y="4943594"/>
            <a:ext cx="3379232"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Tracking since: 2017/07/16,</a:t>
            </a:r>
            <a:endParaRPr lang="en-US" sz="1225" dirty="0"/>
          </a:p>
        </p:txBody>
      </p:sp>
      <p:pic>
        <p:nvPicPr>
          <p:cNvPr id="20" name="Image 1" descr="preencoded.png">    </p:cNvPr>
          <p:cNvPicPr>
            <a:picLocks noChangeAspect="1"/>
          </p:cNvPicPr>
          <p:nvPr/>
        </p:nvPicPr>
        <p:blipFill>
          <a:blip r:embed="rId2"/>
          <a:stretch>
            <a:fillRect/>
          </a:stretch>
        </p:blipFill>
        <p:spPr>
          <a:xfrm>
            <a:off x="7474506" y="5285542"/>
            <a:ext cx="1996083" cy="1996083"/>
          </a:xfrm>
          <a:prstGeom prst="rect">
            <a:avLst/>
          </a:prstGeom>
        </p:spPr>
      </p:pic>
      <p:sp>
        <p:nvSpPr>
          <p:cNvPr id="21" name="Text 17"/>
          <p:cNvSpPr/>
          <p:nvPr/>
        </p:nvSpPr>
        <p:spPr>
          <a:xfrm>
            <a:off x="7474506" y="7374850"/>
            <a:ext cx="3379232" cy="497443"/>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Title en: New York Black and White CANVAS 100% Cotton New York City Tote Bag Souvenir,</a:t>
            </a:r>
            <a:endParaRPr lang="en-US" sz="1225" dirty="0"/>
          </a:p>
        </p:txBody>
      </p:sp>
      <p:sp>
        <p:nvSpPr>
          <p:cNvPr id="22" name="Text 18"/>
          <p:cNvSpPr/>
          <p:nvPr/>
        </p:nvSpPr>
        <p:spPr>
          <a:xfrm>
            <a:off x="7474506" y="7965519"/>
            <a:ext cx="3379232"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30.840895237</a:t>
            </a:r>
            <a:endParaRPr lang="en-US" sz="1225" dirty="0"/>
          </a:p>
        </p:txBody>
      </p:sp>
      <p:sp>
        <p:nvSpPr>
          <p:cNvPr id="23" name="Text 19"/>
          <p:cNvSpPr/>
          <p:nvPr/>
        </p:nvSpPr>
        <p:spPr>
          <a:xfrm>
            <a:off x="3621167" y="8770739"/>
            <a:ext cx="7388066" cy="248722"/>
          </a:xfrm>
          <a:prstGeom prst="rect">
            <a:avLst/>
          </a:prstGeom>
          <a:noFill/>
          <a:ln/>
        </p:spPr>
        <p:txBody>
          <a:bodyPr wrap="none" rtlCol="0" anchor="t"/>
          <a:lstStyle/>
          <a:p>
            <a:pPr algn="l" indent="0" marL="0">
              <a:lnSpc>
                <a:spcPts val="1960"/>
              </a:lnSpc>
              <a:buNone/>
            </a:pPr>
            <a:endParaRPr lang="en-US" sz="1225"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539758"/>
          </a:xfrm>
          <a:prstGeom prst="rect">
            <a:avLst/>
          </a:prstGeom>
          <a:solidFill>
            <a:srgbClr val="241631"/>
          </a:solidFill>
          <a:ln/>
        </p:spPr>
      </p:sp>
      <p:sp>
        <p:nvSpPr>
          <p:cNvPr id="4" name="Text 2"/>
          <p:cNvSpPr/>
          <p:nvPr/>
        </p:nvSpPr>
        <p:spPr>
          <a:xfrm>
            <a:off x="2401967" y="568881"/>
            <a:ext cx="9826466" cy="1034177"/>
          </a:xfrm>
          <a:prstGeom prst="rect">
            <a:avLst/>
          </a:prstGeom>
          <a:noFill/>
          <a:ln/>
        </p:spPr>
        <p:txBody>
          <a:bodyPr wrap="square" rtlCol="0" anchor="t"/>
          <a:lstStyle/>
          <a:p>
            <a:pPr algn="l" indent="0" marL="0">
              <a:lnSpc>
                <a:spcPts val="4072"/>
              </a:lnSpc>
              <a:buNone/>
            </a:pPr>
            <a:r>
              <a:rPr lang="en-US" sz="3258" b="1" dirty="0">
                <a:solidFill>
                  <a:srgbClr val="FF726D"/>
                </a:solidFill>
                <a:latin typeface="Inconsolata" pitchFamily="34" charset="0"/>
                <a:ea typeface="Inconsolata" pitchFamily="34" charset="-122"/>
                <a:cs typeface="Inconsolata" pitchFamily="34" charset="-120"/>
              </a:rPr>
              <a:t>1.15 - EKOZ Mağazasına Ait En Yüksek Görüntülenmeye Sahip İlk 10 Ürün</a:t>
            </a:r>
            <a:endParaRPr lang="en-US" sz="3258" dirty="0"/>
          </a:p>
        </p:txBody>
      </p:sp>
      <p:sp>
        <p:nvSpPr>
          <p:cNvPr id="5" name="Text 3"/>
          <p:cNvSpPr/>
          <p:nvPr/>
        </p:nvSpPr>
        <p:spPr>
          <a:xfrm>
            <a:off x="2401967" y="2016800"/>
            <a:ext cx="9826466" cy="661988"/>
          </a:xfrm>
          <a:prstGeom prst="rect">
            <a:avLst/>
          </a:prstGeom>
          <a:noFill/>
          <a:ln/>
        </p:spPr>
        <p:txBody>
          <a:bodyPr wrap="square" rtlCol="0" anchor="t"/>
          <a:lstStyle/>
          <a:p>
            <a:pPr algn="l" indent="0" marL="0">
              <a:lnSpc>
                <a:spcPts val="2606"/>
              </a:lnSpc>
              <a:buNone/>
            </a:pPr>
            <a:r>
              <a:rPr lang="en-US" sz="1629" dirty="0">
                <a:solidFill>
                  <a:srgbClr val="DAD1E6"/>
                </a:solidFill>
                <a:latin typeface="Fira Sans" pitchFamily="34" charset="0"/>
                <a:ea typeface="Fira Sans" pitchFamily="34" charset="-122"/>
                <a:cs typeface="Fira Sans" pitchFamily="34" charset="-120"/>
              </a:rPr>
              <a:t>Burada Page Views Total sütunu bölgesel bazlı incelenerek firmalara göre en yüksek görüntülenmeye sahip ilk 10 ürün bulunmuştur.</a:t>
            </a:r>
            <a:endParaRPr lang="en-US" sz="1629" dirty="0"/>
          </a:p>
        </p:txBody>
      </p:sp>
      <p:sp>
        <p:nvSpPr>
          <p:cNvPr id="6" name="Text 4"/>
          <p:cNvSpPr/>
          <p:nvPr/>
        </p:nvSpPr>
        <p:spPr>
          <a:xfrm>
            <a:off x="2401967" y="2911435"/>
            <a:ext cx="9826466" cy="330994"/>
          </a:xfrm>
          <a:prstGeom prst="rect">
            <a:avLst/>
          </a:prstGeom>
          <a:noFill/>
          <a:ln/>
        </p:spPr>
        <p:txBody>
          <a:bodyPr wrap="none" rtlCol="0" anchor="t"/>
          <a:lstStyle/>
          <a:p>
            <a:pPr algn="l" indent="0" marL="0">
              <a:lnSpc>
                <a:spcPts val="2606"/>
              </a:lnSpc>
              <a:buNone/>
            </a:pPr>
            <a:r>
              <a:rPr lang="en-US" sz="1629" dirty="0">
                <a:solidFill>
                  <a:srgbClr val="DAD1E6"/>
                </a:solidFill>
                <a:latin typeface="Fira Sans" pitchFamily="34" charset="0"/>
                <a:ea typeface="Fira Sans" pitchFamily="34" charset="-122"/>
                <a:cs typeface="Fira Sans" pitchFamily="34" charset="-120"/>
              </a:rPr>
              <a:t>Ilk olarak EKOZ Japonya firması ele alınmıştır.</a:t>
            </a:r>
            <a:endParaRPr lang="en-US" sz="1629" dirty="0"/>
          </a:p>
        </p:txBody>
      </p:sp>
      <p:pic>
        <p:nvPicPr>
          <p:cNvPr id="7" name="Image 0" descr="preencoded.png">    </p:cNvPr>
          <p:cNvPicPr>
            <a:picLocks noChangeAspect="1"/>
          </p:cNvPicPr>
          <p:nvPr/>
        </p:nvPicPr>
        <p:blipFill>
          <a:blip r:embed="rId1"/>
          <a:stretch>
            <a:fillRect/>
          </a:stretch>
        </p:blipFill>
        <p:spPr>
          <a:xfrm>
            <a:off x="2401967" y="3475077"/>
            <a:ext cx="9060180" cy="4495800"/>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16564570"/>
          </a:xfrm>
          <a:prstGeom prst="rect">
            <a:avLst/>
          </a:prstGeom>
          <a:solidFill>
            <a:srgbClr val="241631"/>
          </a:solidFill>
          <a:ln/>
        </p:spPr>
      </p:sp>
      <p:sp>
        <p:nvSpPr>
          <p:cNvPr id="4" name="Text 2"/>
          <p:cNvSpPr/>
          <p:nvPr/>
        </p:nvSpPr>
        <p:spPr>
          <a:xfrm>
            <a:off x="3621167" y="427673"/>
            <a:ext cx="7388066" cy="1166574"/>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1.16 - EKOZ-ja Mağazasına Ait En Yüksek Görüntülenmeye Sahip İlk 10 Ürün görsellerine örnek</a:t>
            </a:r>
            <a:endParaRPr lang="en-US" sz="2449" dirty="0"/>
          </a:p>
        </p:txBody>
      </p:sp>
      <p:sp>
        <p:nvSpPr>
          <p:cNvPr id="5" name="Text 3"/>
          <p:cNvSpPr/>
          <p:nvPr/>
        </p:nvSpPr>
        <p:spPr>
          <a:xfrm>
            <a:off x="3621167" y="190523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EKOZ-ja Mağazasının Görüntülenmesi En Yüksek Olan İlk 10 Ürün:</a:t>
            </a:r>
            <a:endParaRPr lang="en-US" sz="1225" dirty="0"/>
          </a:p>
        </p:txBody>
      </p:sp>
      <p:sp>
        <p:nvSpPr>
          <p:cNvPr id="6" name="Text 4"/>
          <p:cNvSpPr/>
          <p:nvPr/>
        </p:nvSpPr>
        <p:spPr>
          <a:xfrm>
            <a:off x="3621167" y="232886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a:t>
            </a:r>
            <a:endParaRPr lang="en-US" sz="1225" dirty="0"/>
          </a:p>
        </p:txBody>
      </p:sp>
      <p:pic>
        <p:nvPicPr>
          <p:cNvPr id="7" name="Image 0" descr="preencoded.png">    </p:cNvPr>
          <p:cNvPicPr>
            <a:picLocks noChangeAspect="1"/>
          </p:cNvPicPr>
          <p:nvPr/>
        </p:nvPicPr>
        <p:blipFill>
          <a:blip r:embed="rId1"/>
          <a:stretch>
            <a:fillRect/>
          </a:stretch>
        </p:blipFill>
        <p:spPr>
          <a:xfrm>
            <a:off x="3621167" y="2752487"/>
            <a:ext cx="5661660" cy="2667000"/>
          </a:xfrm>
          <a:prstGeom prst="rect">
            <a:avLst/>
          </a:prstGeom>
        </p:spPr>
      </p:pic>
      <p:sp>
        <p:nvSpPr>
          <p:cNvPr id="8" name="Text 5"/>
          <p:cNvSpPr/>
          <p:nvPr/>
        </p:nvSpPr>
        <p:spPr>
          <a:xfrm>
            <a:off x="3621167" y="5594390"/>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23.32562674</a:t>
            </a:r>
            <a:endParaRPr lang="en-US" sz="1225" dirty="0"/>
          </a:p>
        </p:txBody>
      </p:sp>
      <p:sp>
        <p:nvSpPr>
          <p:cNvPr id="9" name="Text 6"/>
          <p:cNvSpPr/>
          <p:nvPr/>
        </p:nvSpPr>
        <p:spPr>
          <a:xfrm>
            <a:off x="3621167" y="601801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2. Child ASIN B093BVQYYM mevcut değildir.</a:t>
            </a:r>
            <a:endParaRPr lang="en-US" sz="1225" dirty="0"/>
          </a:p>
        </p:txBody>
      </p:sp>
      <p:pic>
        <p:nvPicPr>
          <p:cNvPr id="10" name="Image 1" descr="preencoded.png">    </p:cNvPr>
          <p:cNvPicPr>
            <a:picLocks noChangeAspect="1"/>
          </p:cNvPicPr>
          <p:nvPr/>
        </p:nvPicPr>
        <p:blipFill>
          <a:blip r:embed="rId2"/>
          <a:stretch>
            <a:fillRect/>
          </a:stretch>
        </p:blipFill>
        <p:spPr>
          <a:xfrm>
            <a:off x="3621167" y="6441638"/>
            <a:ext cx="7388066" cy="1477566"/>
          </a:xfrm>
          <a:prstGeom prst="rect">
            <a:avLst/>
          </a:prstGeom>
        </p:spPr>
      </p:pic>
      <p:sp>
        <p:nvSpPr>
          <p:cNvPr id="11" name="Text 7"/>
          <p:cNvSpPr/>
          <p:nvPr/>
        </p:nvSpPr>
        <p:spPr>
          <a:xfrm>
            <a:off x="3621167" y="8094107"/>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72.578584741</a:t>
            </a:r>
            <a:endParaRPr lang="en-US" sz="1225" dirty="0"/>
          </a:p>
        </p:txBody>
      </p:sp>
      <p:sp>
        <p:nvSpPr>
          <p:cNvPr id="12" name="Text 8"/>
          <p:cNvSpPr/>
          <p:nvPr/>
        </p:nvSpPr>
        <p:spPr>
          <a:xfrm>
            <a:off x="3621167" y="8517731"/>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4. Child ASIN B07Q5CS5MZ mevcut değildir.</a:t>
            </a:r>
            <a:endParaRPr lang="en-US" sz="1225" dirty="0"/>
          </a:p>
        </p:txBody>
      </p:sp>
      <p:sp>
        <p:nvSpPr>
          <p:cNvPr id="13" name="Text 9"/>
          <p:cNvSpPr/>
          <p:nvPr/>
        </p:nvSpPr>
        <p:spPr>
          <a:xfrm>
            <a:off x="3621167" y="8941356"/>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5. Child ASIN B085M2ZKNV mevcut değildir.</a:t>
            </a:r>
            <a:endParaRPr lang="en-US" sz="1225" dirty="0"/>
          </a:p>
        </p:txBody>
      </p:sp>
      <p:sp>
        <p:nvSpPr>
          <p:cNvPr id="14" name="Text 10"/>
          <p:cNvSpPr/>
          <p:nvPr/>
        </p:nvSpPr>
        <p:spPr>
          <a:xfrm>
            <a:off x="3621167" y="9364980"/>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6. Child ASIN B06XY8H28R mevcut değildir.</a:t>
            </a:r>
            <a:endParaRPr lang="en-US" sz="1225" dirty="0"/>
          </a:p>
        </p:txBody>
      </p:sp>
      <p:sp>
        <p:nvSpPr>
          <p:cNvPr id="15" name="Text 11"/>
          <p:cNvSpPr/>
          <p:nvPr/>
        </p:nvSpPr>
        <p:spPr>
          <a:xfrm>
            <a:off x="3621167" y="978860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7. Child ASIN B09695D6B2 mevcut değildir.</a:t>
            </a:r>
            <a:endParaRPr lang="en-US" sz="1225" dirty="0"/>
          </a:p>
        </p:txBody>
      </p:sp>
      <p:sp>
        <p:nvSpPr>
          <p:cNvPr id="16" name="Text 12"/>
          <p:cNvSpPr/>
          <p:nvPr/>
        </p:nvSpPr>
        <p:spPr>
          <a:xfrm>
            <a:off x="3621167" y="10212229"/>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8. Child ASIN B099K8XFG6 mevcut değildir.</a:t>
            </a:r>
            <a:endParaRPr lang="en-US" sz="1225" dirty="0"/>
          </a:p>
        </p:txBody>
      </p:sp>
      <p:pic>
        <p:nvPicPr>
          <p:cNvPr id="17" name="Image 2" descr="preencoded.png">    </p:cNvPr>
          <p:cNvPicPr>
            <a:picLocks noChangeAspect="1"/>
          </p:cNvPicPr>
          <p:nvPr/>
        </p:nvPicPr>
        <p:blipFill>
          <a:blip r:embed="rId3"/>
          <a:stretch>
            <a:fillRect/>
          </a:stretch>
        </p:blipFill>
        <p:spPr>
          <a:xfrm>
            <a:off x="3621167" y="10635853"/>
            <a:ext cx="7388066" cy="2102287"/>
          </a:xfrm>
          <a:prstGeom prst="rect">
            <a:avLst/>
          </a:prstGeom>
        </p:spPr>
      </p:pic>
      <p:sp>
        <p:nvSpPr>
          <p:cNvPr id="18" name="Text 13"/>
          <p:cNvSpPr/>
          <p:nvPr/>
        </p:nvSpPr>
        <p:spPr>
          <a:xfrm>
            <a:off x="3621167" y="1291304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30.040370769</a:t>
            </a:r>
            <a:endParaRPr lang="en-US" sz="1225" dirty="0"/>
          </a:p>
        </p:txBody>
      </p:sp>
      <p:pic>
        <p:nvPicPr>
          <p:cNvPr id="19" name="Image 3" descr="preencoded.png">    </p:cNvPr>
          <p:cNvPicPr>
            <a:picLocks noChangeAspect="1"/>
          </p:cNvPicPr>
          <p:nvPr/>
        </p:nvPicPr>
        <p:blipFill>
          <a:blip r:embed="rId4"/>
          <a:stretch>
            <a:fillRect/>
          </a:stretch>
        </p:blipFill>
        <p:spPr>
          <a:xfrm>
            <a:off x="3621167" y="13336667"/>
            <a:ext cx="7388066" cy="2376607"/>
          </a:xfrm>
          <a:prstGeom prst="rect">
            <a:avLst/>
          </a:prstGeom>
        </p:spPr>
      </p:pic>
      <p:sp>
        <p:nvSpPr>
          <p:cNvPr id="20" name="Text 14"/>
          <p:cNvSpPr/>
          <p:nvPr/>
        </p:nvSpPr>
        <p:spPr>
          <a:xfrm>
            <a:off x="3621167" y="15888176"/>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18.867533582</a:t>
            </a:r>
            <a:endParaRPr lang="en-US" sz="1225" dirty="0"/>
          </a:p>
        </p:txBody>
      </p:sp>
      <p:pic>
        <p:nvPicPr>
          <p:cNvPr id="2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089303"/>
            <a:ext cx="10554414" cy="1110853"/>
          </a:xfrm>
          <a:prstGeom prst="rect">
            <a:avLst/>
          </a:prstGeom>
          <a:noFill/>
          <a:ln/>
        </p:spPr>
        <p:txBody>
          <a:bodyPr wrap="square" rtlCol="0" anchor="t"/>
          <a:lstStyle/>
          <a:p>
            <a:pPr algn="l"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1.17 - OZM-ca Mağazasına Ait En Yüksek Görüntülenmeye Sahip İlk 10 Ürün</a:t>
            </a:r>
            <a:endParaRPr lang="en-US" sz="3499" dirty="0"/>
          </a:p>
        </p:txBody>
      </p:sp>
      <p:pic>
        <p:nvPicPr>
          <p:cNvPr id="5" name="Image 0" descr="preencoded.png">    </p:cNvPr>
          <p:cNvPicPr>
            <a:picLocks noChangeAspect="1"/>
          </p:cNvPicPr>
          <p:nvPr/>
        </p:nvPicPr>
        <p:blipFill>
          <a:blip r:embed="rId1"/>
          <a:stretch>
            <a:fillRect/>
          </a:stretch>
        </p:blipFill>
        <p:spPr>
          <a:xfrm>
            <a:off x="2037993" y="2644497"/>
            <a:ext cx="9060180" cy="449580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260759" y="2629972"/>
            <a:ext cx="9060180" cy="555427"/>
          </a:xfrm>
          <a:prstGeom prst="rect">
            <a:avLst/>
          </a:prstGeom>
          <a:noFill/>
          <a:ln/>
        </p:spPr>
        <p:txBody>
          <a:bodyPr wrap="none" rtlCol="0" anchor="t"/>
          <a:lstStyle/>
          <a:p>
            <a:pPr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1.1 - Page View sütunun bölgesel dağılımı</a:t>
            </a:r>
            <a:endParaRPr lang="en-US" sz="3499" dirty="0"/>
          </a:p>
        </p:txBody>
      </p:sp>
      <p:sp>
        <p:nvSpPr>
          <p:cNvPr id="5" name="Shape 3"/>
          <p:cNvSpPr/>
          <p:nvPr/>
        </p:nvSpPr>
        <p:spPr>
          <a:xfrm>
            <a:off x="2037993" y="3415189"/>
            <a:ext cx="10553343" cy="2414111"/>
          </a:xfrm>
          <a:prstGeom prst="rect">
            <a:avLst/>
          </a:prstGeom>
          <a:solidFill>
            <a:srgbClr val="312140"/>
          </a:solidFill>
          <a:ln/>
        </p:spPr>
      </p:sp>
      <p:sp>
        <p:nvSpPr>
          <p:cNvPr id="6" name="Text 4"/>
          <p:cNvSpPr/>
          <p:nvPr/>
        </p:nvSpPr>
        <p:spPr>
          <a:xfrm>
            <a:off x="2260759" y="3556040"/>
            <a:ext cx="3069193" cy="2132409"/>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Analiz yapmak üzere elde ettiğimiz veriler EKOZ Japonya, OZM Canada ve OZM Meksika firmalarına ait Business Report isimli dosyadan temin edilmiştir.</a:t>
            </a:r>
            <a:endParaRPr lang="en-US" sz="1750" dirty="0"/>
          </a:p>
        </p:txBody>
      </p:sp>
      <p:sp>
        <p:nvSpPr>
          <p:cNvPr id="7" name="Text 5"/>
          <p:cNvSpPr/>
          <p:nvPr/>
        </p:nvSpPr>
        <p:spPr>
          <a:xfrm>
            <a:off x="5781913" y="3556040"/>
            <a:ext cx="3065383"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Analize başlanmadan önce 3 firmaya ait veriler tek bir dosya haline getirilmiştir.</a:t>
            </a:r>
            <a:endParaRPr lang="en-US" sz="1750" dirty="0"/>
          </a:p>
        </p:txBody>
      </p:sp>
      <p:sp>
        <p:nvSpPr>
          <p:cNvPr id="8" name="Text 6"/>
          <p:cNvSpPr/>
          <p:nvPr/>
        </p:nvSpPr>
        <p:spPr>
          <a:xfrm>
            <a:off x="9299258" y="3556040"/>
            <a:ext cx="3069193" cy="1066205"/>
          </a:xfrm>
          <a:prstGeom prst="rect">
            <a:avLst/>
          </a:prstGeom>
          <a:noFill/>
          <a:ln/>
        </p:spPr>
        <p:txBody>
          <a:bodyPr wrap="squar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Oluşturulan yeni datamız 6697 satır ve 22 sütundan oluşmaktadır.</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22269212"/>
          </a:xfrm>
          <a:prstGeom prst="rect">
            <a:avLst/>
          </a:prstGeom>
          <a:solidFill>
            <a:srgbClr val="241631"/>
          </a:solidFill>
          <a:ln/>
        </p:spPr>
      </p:sp>
      <p:sp>
        <p:nvSpPr>
          <p:cNvPr id="4" name="Text 2"/>
          <p:cNvSpPr/>
          <p:nvPr/>
        </p:nvSpPr>
        <p:spPr>
          <a:xfrm>
            <a:off x="3621167" y="427673"/>
            <a:ext cx="7388066" cy="1166574"/>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1.18 - OZM-ca Mağazasına Ait En Yüksek Görüntülenmeye Sahip İlk 10 Ürün görsellerine örnek</a:t>
            </a:r>
            <a:endParaRPr lang="en-US" sz="2449" dirty="0"/>
          </a:p>
        </p:txBody>
      </p:sp>
      <p:sp>
        <p:nvSpPr>
          <p:cNvPr id="5" name="Text 3"/>
          <p:cNvSpPr/>
          <p:nvPr/>
        </p:nvSpPr>
        <p:spPr>
          <a:xfrm>
            <a:off x="3621167" y="190523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OZM-ca Mağazasının Görüntülenmesi En Yüksek Olan İlk 10 Ürün:</a:t>
            </a:r>
            <a:endParaRPr lang="en-US" sz="1225" dirty="0"/>
          </a:p>
        </p:txBody>
      </p:sp>
      <p:sp>
        <p:nvSpPr>
          <p:cNvPr id="6" name="Text 4"/>
          <p:cNvSpPr/>
          <p:nvPr/>
        </p:nvSpPr>
        <p:spPr>
          <a:xfrm>
            <a:off x="3621167" y="232886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a:t>
            </a:r>
            <a:endParaRPr lang="en-US" sz="1225" dirty="0"/>
          </a:p>
        </p:txBody>
      </p:sp>
      <p:pic>
        <p:nvPicPr>
          <p:cNvPr id="7" name="Image 0" descr="preencoded.png">    </p:cNvPr>
          <p:cNvPicPr>
            <a:picLocks noChangeAspect="1"/>
          </p:cNvPicPr>
          <p:nvPr/>
        </p:nvPicPr>
        <p:blipFill>
          <a:blip r:embed="rId1"/>
          <a:stretch>
            <a:fillRect/>
          </a:stretch>
        </p:blipFill>
        <p:spPr>
          <a:xfrm>
            <a:off x="3621167" y="2752487"/>
            <a:ext cx="7388066" cy="1861542"/>
          </a:xfrm>
          <a:prstGeom prst="rect">
            <a:avLst/>
          </a:prstGeom>
        </p:spPr>
      </p:pic>
      <p:sp>
        <p:nvSpPr>
          <p:cNvPr id="8" name="Text 5"/>
          <p:cNvSpPr/>
          <p:nvPr/>
        </p:nvSpPr>
        <p:spPr>
          <a:xfrm>
            <a:off x="3621167" y="4788932"/>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221.540979822</a:t>
            </a:r>
            <a:endParaRPr lang="en-US" sz="1225" dirty="0"/>
          </a:p>
        </p:txBody>
      </p:sp>
      <p:pic>
        <p:nvPicPr>
          <p:cNvPr id="9" name="Image 1" descr="preencoded.png">    </p:cNvPr>
          <p:cNvPicPr>
            <a:picLocks noChangeAspect="1"/>
          </p:cNvPicPr>
          <p:nvPr/>
        </p:nvPicPr>
        <p:blipFill>
          <a:blip r:embed="rId2"/>
          <a:stretch>
            <a:fillRect/>
          </a:stretch>
        </p:blipFill>
        <p:spPr>
          <a:xfrm>
            <a:off x="3621167" y="5212556"/>
            <a:ext cx="7388066" cy="1505307"/>
          </a:xfrm>
          <a:prstGeom prst="rect">
            <a:avLst/>
          </a:prstGeom>
        </p:spPr>
      </p:pic>
      <p:sp>
        <p:nvSpPr>
          <p:cNvPr id="10" name="Text 6"/>
          <p:cNvSpPr/>
          <p:nvPr/>
        </p:nvSpPr>
        <p:spPr>
          <a:xfrm>
            <a:off x="3621167" y="6892766"/>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127.095501993</a:t>
            </a:r>
            <a:endParaRPr lang="en-US" sz="1225" dirty="0"/>
          </a:p>
        </p:txBody>
      </p:sp>
      <p:pic>
        <p:nvPicPr>
          <p:cNvPr id="11" name="Image 2" descr="preencoded.png">    </p:cNvPr>
          <p:cNvPicPr>
            <a:picLocks noChangeAspect="1"/>
          </p:cNvPicPr>
          <p:nvPr/>
        </p:nvPicPr>
        <p:blipFill>
          <a:blip r:embed="rId3"/>
          <a:stretch>
            <a:fillRect/>
          </a:stretch>
        </p:blipFill>
        <p:spPr>
          <a:xfrm>
            <a:off x="3621167" y="7316391"/>
            <a:ext cx="7388066" cy="1778318"/>
          </a:xfrm>
          <a:prstGeom prst="rect">
            <a:avLst/>
          </a:prstGeom>
        </p:spPr>
      </p:pic>
      <p:sp>
        <p:nvSpPr>
          <p:cNvPr id="12" name="Text 7"/>
          <p:cNvSpPr/>
          <p:nvPr/>
        </p:nvSpPr>
        <p:spPr>
          <a:xfrm>
            <a:off x="3621167" y="9269611"/>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238.238029554</a:t>
            </a:r>
            <a:endParaRPr lang="en-US" sz="1225" dirty="0"/>
          </a:p>
        </p:txBody>
      </p:sp>
      <p:pic>
        <p:nvPicPr>
          <p:cNvPr id="13" name="Image 3" descr="preencoded.png">    </p:cNvPr>
          <p:cNvPicPr>
            <a:picLocks noChangeAspect="1"/>
          </p:cNvPicPr>
          <p:nvPr/>
        </p:nvPicPr>
        <p:blipFill>
          <a:blip r:embed="rId4"/>
          <a:stretch>
            <a:fillRect/>
          </a:stretch>
        </p:blipFill>
        <p:spPr>
          <a:xfrm>
            <a:off x="3621167" y="9693235"/>
            <a:ext cx="7388066" cy="1839039"/>
          </a:xfrm>
          <a:prstGeom prst="rect">
            <a:avLst/>
          </a:prstGeom>
        </p:spPr>
      </p:pic>
      <p:sp>
        <p:nvSpPr>
          <p:cNvPr id="14" name="Text 8"/>
          <p:cNvSpPr/>
          <p:nvPr/>
        </p:nvSpPr>
        <p:spPr>
          <a:xfrm>
            <a:off x="3621167" y="1170717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60.06919896900001</a:t>
            </a:r>
            <a:endParaRPr lang="en-US" sz="1225" dirty="0"/>
          </a:p>
        </p:txBody>
      </p:sp>
      <p:sp>
        <p:nvSpPr>
          <p:cNvPr id="15" name="Text 9"/>
          <p:cNvSpPr/>
          <p:nvPr/>
        </p:nvSpPr>
        <p:spPr>
          <a:xfrm>
            <a:off x="3621167" y="12130802"/>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5. Child ASIN B072QXBW2Z mevcut değildir.</a:t>
            </a:r>
            <a:endParaRPr lang="en-US" sz="1225" dirty="0"/>
          </a:p>
        </p:txBody>
      </p:sp>
      <p:pic>
        <p:nvPicPr>
          <p:cNvPr id="16" name="Image 4" descr="preencoded.png">    </p:cNvPr>
          <p:cNvPicPr>
            <a:picLocks noChangeAspect="1"/>
          </p:cNvPicPr>
          <p:nvPr/>
        </p:nvPicPr>
        <p:blipFill>
          <a:blip r:embed="rId5"/>
          <a:stretch>
            <a:fillRect/>
          </a:stretch>
        </p:blipFill>
        <p:spPr>
          <a:xfrm>
            <a:off x="3621167" y="12554426"/>
            <a:ext cx="4450080" cy="2667000"/>
          </a:xfrm>
          <a:prstGeom prst="rect">
            <a:avLst/>
          </a:prstGeom>
        </p:spPr>
      </p:pic>
      <p:sp>
        <p:nvSpPr>
          <p:cNvPr id="17" name="Text 10"/>
          <p:cNvSpPr/>
          <p:nvPr/>
        </p:nvSpPr>
        <p:spPr>
          <a:xfrm>
            <a:off x="3621167" y="15396329"/>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198.578816064</a:t>
            </a:r>
            <a:endParaRPr lang="en-US" sz="1225" dirty="0"/>
          </a:p>
        </p:txBody>
      </p:sp>
      <p:sp>
        <p:nvSpPr>
          <p:cNvPr id="18" name="Text 11"/>
          <p:cNvSpPr/>
          <p:nvPr/>
        </p:nvSpPr>
        <p:spPr>
          <a:xfrm>
            <a:off x="3621167" y="1581995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7. Child ASIN B08T5WBGM6 mevcut değildir.</a:t>
            </a:r>
            <a:endParaRPr lang="en-US" sz="1225" dirty="0"/>
          </a:p>
        </p:txBody>
      </p:sp>
      <p:pic>
        <p:nvPicPr>
          <p:cNvPr id="19" name="Image 5" descr="preencoded.png">    </p:cNvPr>
          <p:cNvPicPr>
            <a:picLocks noChangeAspect="1"/>
          </p:cNvPicPr>
          <p:nvPr/>
        </p:nvPicPr>
        <p:blipFill>
          <a:blip r:embed="rId6"/>
          <a:stretch>
            <a:fillRect/>
          </a:stretch>
        </p:blipFill>
        <p:spPr>
          <a:xfrm>
            <a:off x="3621167" y="16243578"/>
            <a:ext cx="7388066" cy="2081927"/>
          </a:xfrm>
          <a:prstGeom prst="rect">
            <a:avLst/>
          </a:prstGeom>
        </p:spPr>
      </p:pic>
      <p:sp>
        <p:nvSpPr>
          <p:cNvPr id="20" name="Text 12"/>
          <p:cNvSpPr/>
          <p:nvPr/>
        </p:nvSpPr>
        <p:spPr>
          <a:xfrm>
            <a:off x="3621167" y="18500407"/>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172.982625744</a:t>
            </a:r>
            <a:endParaRPr lang="en-US" sz="1225" dirty="0"/>
          </a:p>
        </p:txBody>
      </p:sp>
      <p:pic>
        <p:nvPicPr>
          <p:cNvPr id="21" name="Image 6" descr="preencoded.png">    </p:cNvPr>
          <p:cNvPicPr>
            <a:picLocks noChangeAspect="1"/>
          </p:cNvPicPr>
          <p:nvPr/>
        </p:nvPicPr>
        <p:blipFill>
          <a:blip r:embed="rId7"/>
          <a:stretch>
            <a:fillRect/>
          </a:stretch>
        </p:blipFill>
        <p:spPr>
          <a:xfrm>
            <a:off x="3621167" y="18924032"/>
            <a:ext cx="7388066" cy="2070259"/>
          </a:xfrm>
          <a:prstGeom prst="rect">
            <a:avLst/>
          </a:prstGeom>
        </p:spPr>
      </p:pic>
      <p:sp>
        <p:nvSpPr>
          <p:cNvPr id="22" name="Text 13"/>
          <p:cNvSpPr/>
          <p:nvPr/>
        </p:nvSpPr>
        <p:spPr>
          <a:xfrm>
            <a:off x="3621167" y="2116919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399.397298781</a:t>
            </a:r>
            <a:endParaRPr lang="en-US" sz="1225" dirty="0"/>
          </a:p>
        </p:txBody>
      </p:sp>
      <p:sp>
        <p:nvSpPr>
          <p:cNvPr id="23" name="Text 14"/>
          <p:cNvSpPr/>
          <p:nvPr/>
        </p:nvSpPr>
        <p:spPr>
          <a:xfrm>
            <a:off x="3621167" y="2159281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10. Child ASIN B087MB1BSC mevcut değildir.</a:t>
            </a:r>
            <a:endParaRPr lang="en-US" sz="1225" dirty="0"/>
          </a:p>
        </p:txBody>
      </p:sp>
      <p:pic>
        <p:nvPicPr>
          <p:cNvPr id="24"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089303"/>
            <a:ext cx="10554414" cy="1110853"/>
          </a:xfrm>
          <a:prstGeom prst="rect">
            <a:avLst/>
          </a:prstGeom>
          <a:noFill/>
          <a:ln/>
        </p:spPr>
        <p:txBody>
          <a:bodyPr wrap="square" rtlCol="0" anchor="t"/>
          <a:lstStyle/>
          <a:p>
            <a:pPr algn="l"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1.19 - OZM-mx Mağazasına Ait En Yüksek Görüntülenmeye Sahip İlk 10 Ürün</a:t>
            </a:r>
            <a:endParaRPr lang="en-US" sz="3499" dirty="0"/>
          </a:p>
        </p:txBody>
      </p:sp>
      <p:pic>
        <p:nvPicPr>
          <p:cNvPr id="5" name="Image 0" descr="preencoded.png">    </p:cNvPr>
          <p:cNvPicPr>
            <a:picLocks noChangeAspect="1"/>
          </p:cNvPicPr>
          <p:nvPr/>
        </p:nvPicPr>
        <p:blipFill>
          <a:blip r:embed="rId1"/>
          <a:stretch>
            <a:fillRect/>
          </a:stretch>
        </p:blipFill>
        <p:spPr>
          <a:xfrm>
            <a:off x="2037993" y="2644497"/>
            <a:ext cx="9060180" cy="449580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25950029"/>
          </a:xfrm>
          <a:prstGeom prst="rect">
            <a:avLst/>
          </a:prstGeom>
          <a:solidFill>
            <a:srgbClr val="241631"/>
          </a:solidFill>
          <a:ln/>
        </p:spPr>
      </p:sp>
      <p:sp>
        <p:nvSpPr>
          <p:cNvPr id="4" name="Text 2"/>
          <p:cNvSpPr/>
          <p:nvPr/>
        </p:nvSpPr>
        <p:spPr>
          <a:xfrm>
            <a:off x="3621167" y="427673"/>
            <a:ext cx="7388066" cy="1166574"/>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1.20 - OZM-mx Mağazasına Ait En Yüksek Görüntülenmeye Sahip İlk 10 Ürün görsellerine örnek</a:t>
            </a:r>
            <a:endParaRPr lang="en-US" sz="2449" dirty="0"/>
          </a:p>
        </p:txBody>
      </p:sp>
      <p:sp>
        <p:nvSpPr>
          <p:cNvPr id="5" name="Text 3"/>
          <p:cNvSpPr/>
          <p:nvPr/>
        </p:nvSpPr>
        <p:spPr>
          <a:xfrm>
            <a:off x="3621167" y="190523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OZM-mx Mağazasının Görüntülenmesi En Yüksek Olan İlk 10 Ürün:</a:t>
            </a:r>
            <a:endParaRPr lang="en-US" sz="1225" dirty="0"/>
          </a:p>
        </p:txBody>
      </p:sp>
      <p:sp>
        <p:nvSpPr>
          <p:cNvPr id="6" name="Text 4"/>
          <p:cNvSpPr/>
          <p:nvPr/>
        </p:nvSpPr>
        <p:spPr>
          <a:xfrm>
            <a:off x="3621167" y="232886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a:t>
            </a:r>
            <a:endParaRPr lang="en-US" sz="1225" dirty="0"/>
          </a:p>
        </p:txBody>
      </p:sp>
      <p:pic>
        <p:nvPicPr>
          <p:cNvPr id="7" name="Image 0" descr="preencoded.png">    </p:cNvPr>
          <p:cNvPicPr>
            <a:picLocks noChangeAspect="1"/>
          </p:cNvPicPr>
          <p:nvPr/>
        </p:nvPicPr>
        <p:blipFill>
          <a:blip r:embed="rId1"/>
          <a:stretch>
            <a:fillRect/>
          </a:stretch>
        </p:blipFill>
        <p:spPr>
          <a:xfrm>
            <a:off x="3621167" y="2752487"/>
            <a:ext cx="6004560" cy="2667000"/>
          </a:xfrm>
          <a:prstGeom prst="rect">
            <a:avLst/>
          </a:prstGeom>
        </p:spPr>
      </p:pic>
      <p:sp>
        <p:nvSpPr>
          <p:cNvPr id="8" name="Text 5"/>
          <p:cNvSpPr/>
          <p:nvPr/>
        </p:nvSpPr>
        <p:spPr>
          <a:xfrm>
            <a:off x="3621167" y="5594390"/>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70.475932274</a:t>
            </a:r>
            <a:endParaRPr lang="en-US" sz="1225" dirty="0"/>
          </a:p>
        </p:txBody>
      </p:sp>
      <p:sp>
        <p:nvSpPr>
          <p:cNvPr id="9" name="Text 6"/>
          <p:cNvSpPr/>
          <p:nvPr/>
        </p:nvSpPr>
        <p:spPr>
          <a:xfrm>
            <a:off x="3621167" y="601801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2. Child ASIN B07KRLR35J mevcut değildir.</a:t>
            </a:r>
            <a:endParaRPr lang="en-US" sz="1225" dirty="0"/>
          </a:p>
        </p:txBody>
      </p:sp>
      <p:pic>
        <p:nvPicPr>
          <p:cNvPr id="10" name="Image 1" descr="preencoded.png">    </p:cNvPr>
          <p:cNvPicPr>
            <a:picLocks noChangeAspect="1"/>
          </p:cNvPicPr>
          <p:nvPr/>
        </p:nvPicPr>
        <p:blipFill>
          <a:blip r:embed="rId2"/>
          <a:stretch>
            <a:fillRect/>
          </a:stretch>
        </p:blipFill>
        <p:spPr>
          <a:xfrm>
            <a:off x="3621167" y="6441638"/>
            <a:ext cx="2567940" cy="2667000"/>
          </a:xfrm>
          <a:prstGeom prst="rect">
            <a:avLst/>
          </a:prstGeom>
        </p:spPr>
      </p:pic>
      <p:sp>
        <p:nvSpPr>
          <p:cNvPr id="11" name="Text 7"/>
          <p:cNvSpPr/>
          <p:nvPr/>
        </p:nvSpPr>
        <p:spPr>
          <a:xfrm>
            <a:off x="3621167" y="9283541"/>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88.78380435522</a:t>
            </a:r>
            <a:endParaRPr lang="en-US" sz="1225" dirty="0"/>
          </a:p>
        </p:txBody>
      </p:sp>
      <p:pic>
        <p:nvPicPr>
          <p:cNvPr id="12" name="Image 2" descr="preencoded.png">    </p:cNvPr>
          <p:cNvPicPr>
            <a:picLocks noChangeAspect="1"/>
          </p:cNvPicPr>
          <p:nvPr/>
        </p:nvPicPr>
        <p:blipFill>
          <a:blip r:embed="rId3"/>
          <a:stretch>
            <a:fillRect/>
          </a:stretch>
        </p:blipFill>
        <p:spPr>
          <a:xfrm>
            <a:off x="3621167" y="9707166"/>
            <a:ext cx="4648200" cy="2667000"/>
          </a:xfrm>
          <a:prstGeom prst="rect">
            <a:avLst/>
          </a:prstGeom>
        </p:spPr>
      </p:pic>
      <p:sp>
        <p:nvSpPr>
          <p:cNvPr id="13" name="Text 8"/>
          <p:cNvSpPr/>
          <p:nvPr/>
        </p:nvSpPr>
        <p:spPr>
          <a:xfrm>
            <a:off x="3621167" y="1254906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108.43007258146</a:t>
            </a:r>
            <a:endParaRPr lang="en-US" sz="1225" dirty="0"/>
          </a:p>
        </p:txBody>
      </p:sp>
      <p:sp>
        <p:nvSpPr>
          <p:cNvPr id="14" name="Text 9"/>
          <p:cNvSpPr/>
          <p:nvPr/>
        </p:nvSpPr>
        <p:spPr>
          <a:xfrm>
            <a:off x="3621167" y="12972693"/>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5. Child ASIN B07J34X3BH mevcut değildir.</a:t>
            </a:r>
            <a:endParaRPr lang="en-US" sz="1225" dirty="0"/>
          </a:p>
        </p:txBody>
      </p:sp>
      <p:pic>
        <p:nvPicPr>
          <p:cNvPr id="15" name="Image 3" descr="preencoded.png">    </p:cNvPr>
          <p:cNvPicPr>
            <a:picLocks noChangeAspect="1"/>
          </p:cNvPicPr>
          <p:nvPr/>
        </p:nvPicPr>
        <p:blipFill>
          <a:blip r:embed="rId4"/>
          <a:stretch>
            <a:fillRect/>
          </a:stretch>
        </p:blipFill>
        <p:spPr>
          <a:xfrm>
            <a:off x="3621167" y="13396317"/>
            <a:ext cx="4038600" cy="2667000"/>
          </a:xfrm>
          <a:prstGeom prst="rect">
            <a:avLst/>
          </a:prstGeom>
        </p:spPr>
      </p:pic>
      <p:sp>
        <p:nvSpPr>
          <p:cNvPr id="16" name="Text 10"/>
          <p:cNvSpPr/>
          <p:nvPr/>
        </p:nvSpPr>
        <p:spPr>
          <a:xfrm>
            <a:off x="3621167" y="16238220"/>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73.35962638356</a:t>
            </a:r>
            <a:endParaRPr lang="en-US" sz="1225" dirty="0"/>
          </a:p>
        </p:txBody>
      </p:sp>
      <p:sp>
        <p:nvSpPr>
          <p:cNvPr id="17" name="Text 11"/>
          <p:cNvSpPr/>
          <p:nvPr/>
        </p:nvSpPr>
        <p:spPr>
          <a:xfrm>
            <a:off x="3621167" y="16661844"/>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7. Child ASIN B07DDN4PYD mevcut değildir.</a:t>
            </a:r>
            <a:endParaRPr lang="en-US" sz="1225" dirty="0"/>
          </a:p>
        </p:txBody>
      </p:sp>
      <p:pic>
        <p:nvPicPr>
          <p:cNvPr id="18" name="Image 4" descr="preencoded.png">    </p:cNvPr>
          <p:cNvPicPr>
            <a:picLocks noChangeAspect="1"/>
          </p:cNvPicPr>
          <p:nvPr/>
        </p:nvPicPr>
        <p:blipFill>
          <a:blip r:embed="rId5"/>
          <a:stretch>
            <a:fillRect/>
          </a:stretch>
        </p:blipFill>
        <p:spPr>
          <a:xfrm>
            <a:off x="3621167" y="17085469"/>
            <a:ext cx="4892040" cy="2667000"/>
          </a:xfrm>
          <a:prstGeom prst="rect">
            <a:avLst/>
          </a:prstGeom>
        </p:spPr>
      </p:pic>
      <p:sp>
        <p:nvSpPr>
          <p:cNvPr id="19" name="Text 12"/>
          <p:cNvSpPr/>
          <p:nvPr/>
        </p:nvSpPr>
        <p:spPr>
          <a:xfrm>
            <a:off x="3621167" y="19927372"/>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441.02886198468</a:t>
            </a:r>
            <a:endParaRPr lang="en-US" sz="1225" dirty="0"/>
          </a:p>
        </p:txBody>
      </p:sp>
      <p:pic>
        <p:nvPicPr>
          <p:cNvPr id="20" name="Image 5" descr="preencoded.png">    </p:cNvPr>
          <p:cNvPicPr>
            <a:picLocks noChangeAspect="1"/>
          </p:cNvPicPr>
          <p:nvPr/>
        </p:nvPicPr>
        <p:blipFill>
          <a:blip r:embed="rId6"/>
          <a:stretch>
            <a:fillRect/>
          </a:stretch>
        </p:blipFill>
        <p:spPr>
          <a:xfrm>
            <a:off x="3621167" y="20350996"/>
            <a:ext cx="7388066" cy="1482209"/>
          </a:xfrm>
          <a:prstGeom prst="rect">
            <a:avLst/>
          </a:prstGeom>
        </p:spPr>
      </p:pic>
      <p:sp>
        <p:nvSpPr>
          <p:cNvPr id="21" name="Text 13"/>
          <p:cNvSpPr/>
          <p:nvPr/>
        </p:nvSpPr>
        <p:spPr>
          <a:xfrm>
            <a:off x="3621167" y="2200810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177.045276882</a:t>
            </a:r>
            <a:endParaRPr lang="en-US" sz="1225" dirty="0"/>
          </a:p>
        </p:txBody>
      </p:sp>
      <p:pic>
        <p:nvPicPr>
          <p:cNvPr id="22" name="Image 6" descr="preencoded.png">    </p:cNvPr>
          <p:cNvPicPr>
            <a:picLocks noChangeAspect="1"/>
          </p:cNvPicPr>
          <p:nvPr/>
        </p:nvPicPr>
        <p:blipFill>
          <a:blip r:embed="rId7"/>
          <a:stretch>
            <a:fillRect/>
          </a:stretch>
        </p:blipFill>
        <p:spPr>
          <a:xfrm>
            <a:off x="3621167" y="22431732"/>
            <a:ext cx="7261860" cy="2667000"/>
          </a:xfrm>
          <a:prstGeom prst="rect">
            <a:avLst/>
          </a:prstGeom>
        </p:spPr>
      </p:pic>
      <p:sp>
        <p:nvSpPr>
          <p:cNvPr id="23" name="Text 14"/>
          <p:cNvSpPr/>
          <p:nvPr/>
        </p:nvSpPr>
        <p:spPr>
          <a:xfrm>
            <a:off x="3621167" y="25273635"/>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New: Current USD: 218.91505641588</a:t>
            </a:r>
            <a:endParaRPr lang="en-US" sz="1225" dirty="0"/>
          </a:p>
        </p:txBody>
      </p:sp>
      <p:pic>
        <p:nvPicPr>
          <p:cNvPr id="24"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11555135"/>
          </a:xfrm>
          <a:prstGeom prst="rect">
            <a:avLst/>
          </a:prstGeom>
          <a:solidFill>
            <a:srgbClr val="241631"/>
          </a:solidFill>
          <a:ln/>
        </p:spPr>
      </p:sp>
      <p:sp>
        <p:nvSpPr>
          <p:cNvPr id="4" name="Text 2"/>
          <p:cNvSpPr/>
          <p:nvPr/>
        </p:nvSpPr>
        <p:spPr>
          <a:xfrm>
            <a:off x="3621167" y="427673"/>
            <a:ext cx="7388066" cy="972026"/>
          </a:xfrm>
          <a:prstGeom prst="rect">
            <a:avLst/>
          </a:prstGeom>
          <a:noFill/>
          <a:ln/>
        </p:spPr>
        <p:txBody>
          <a:bodyPr wrap="square" rtlCol="0" anchor="t"/>
          <a:lstStyle/>
          <a:p>
            <a:pPr algn="l" indent="0" marL="0">
              <a:lnSpc>
                <a:spcPts val="3827"/>
              </a:lnSpc>
              <a:buNone/>
            </a:pPr>
            <a:r>
              <a:rPr lang="en-US" sz="3062" b="1" dirty="0">
                <a:solidFill>
                  <a:srgbClr val="FF726D"/>
                </a:solidFill>
                <a:latin typeface="Inconsolata" pitchFamily="34" charset="0"/>
                <a:ea typeface="Inconsolata" pitchFamily="34" charset="-122"/>
                <a:cs typeface="Inconsolata" pitchFamily="34" charset="-120"/>
              </a:rPr>
              <a:t>2 - Sayfa görüntüleme ve satış arasındaki ilişkinin analizi</a:t>
            </a:r>
            <a:endParaRPr lang="en-US" sz="3062" dirty="0"/>
          </a:p>
        </p:txBody>
      </p:sp>
      <p:sp>
        <p:nvSpPr>
          <p:cNvPr id="5" name="Text 3"/>
          <p:cNvSpPr/>
          <p:nvPr/>
        </p:nvSpPr>
        <p:spPr>
          <a:xfrm>
            <a:off x="3621167" y="1710690"/>
            <a:ext cx="7388066" cy="746165"/>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Öncelikle birleştirilmiş datamız incelenerek tüm sütunlarda bulunan veriler arasındaki korelasyon matrisine bakılmış, ısı haritası oluşturulmuş ve gerekli incelemeler yapılarak değerlendirmeler yazılmıştır.</a:t>
            </a:r>
            <a:endParaRPr lang="en-US" sz="1225" dirty="0"/>
          </a:p>
        </p:txBody>
      </p:sp>
      <p:pic>
        <p:nvPicPr>
          <p:cNvPr id="6" name="Image 0" descr="preencoded.png">    </p:cNvPr>
          <p:cNvPicPr>
            <a:picLocks noChangeAspect="1"/>
          </p:cNvPicPr>
          <p:nvPr/>
        </p:nvPicPr>
        <p:blipFill>
          <a:blip r:embed="rId1"/>
          <a:stretch>
            <a:fillRect/>
          </a:stretch>
        </p:blipFill>
        <p:spPr>
          <a:xfrm>
            <a:off x="3621167" y="2631758"/>
            <a:ext cx="7388066" cy="870109"/>
          </a:xfrm>
          <a:prstGeom prst="rect">
            <a:avLst/>
          </a:prstGeom>
        </p:spPr>
      </p:pic>
      <p:pic>
        <p:nvPicPr>
          <p:cNvPr id="7" name="Image 1" descr="preencoded.png">    </p:cNvPr>
          <p:cNvPicPr>
            <a:picLocks noChangeAspect="1"/>
          </p:cNvPicPr>
          <p:nvPr/>
        </p:nvPicPr>
        <p:blipFill>
          <a:blip r:embed="rId2"/>
          <a:stretch>
            <a:fillRect/>
          </a:stretch>
        </p:blipFill>
        <p:spPr>
          <a:xfrm>
            <a:off x="3621167" y="3715583"/>
            <a:ext cx="7388066" cy="870109"/>
          </a:xfrm>
          <a:prstGeom prst="rect">
            <a:avLst/>
          </a:prstGeom>
        </p:spPr>
      </p:pic>
      <p:pic>
        <p:nvPicPr>
          <p:cNvPr id="8" name="Image 2" descr="preencoded.png">    </p:cNvPr>
          <p:cNvPicPr>
            <a:picLocks noChangeAspect="1"/>
          </p:cNvPicPr>
          <p:nvPr/>
        </p:nvPicPr>
        <p:blipFill>
          <a:blip r:embed="rId3"/>
          <a:stretch>
            <a:fillRect/>
          </a:stretch>
        </p:blipFill>
        <p:spPr>
          <a:xfrm>
            <a:off x="3621167" y="4799409"/>
            <a:ext cx="7388066" cy="870109"/>
          </a:xfrm>
          <a:prstGeom prst="rect">
            <a:avLst/>
          </a:prstGeom>
        </p:spPr>
      </p:pic>
      <p:pic>
        <p:nvPicPr>
          <p:cNvPr id="9" name="Image 3" descr="preencoded.png">    </p:cNvPr>
          <p:cNvPicPr>
            <a:picLocks noChangeAspect="1"/>
          </p:cNvPicPr>
          <p:nvPr/>
        </p:nvPicPr>
        <p:blipFill>
          <a:blip r:embed="rId4"/>
          <a:stretch>
            <a:fillRect/>
          </a:stretch>
        </p:blipFill>
        <p:spPr>
          <a:xfrm>
            <a:off x="3621167" y="5883235"/>
            <a:ext cx="7388066" cy="870109"/>
          </a:xfrm>
          <a:prstGeom prst="rect">
            <a:avLst/>
          </a:prstGeom>
        </p:spPr>
      </p:pic>
      <p:pic>
        <p:nvPicPr>
          <p:cNvPr id="10" name="Image 4" descr="preencoded.png">    </p:cNvPr>
          <p:cNvPicPr>
            <a:picLocks noChangeAspect="1"/>
          </p:cNvPicPr>
          <p:nvPr/>
        </p:nvPicPr>
        <p:blipFill>
          <a:blip r:embed="rId5"/>
          <a:stretch>
            <a:fillRect/>
          </a:stretch>
        </p:blipFill>
        <p:spPr>
          <a:xfrm>
            <a:off x="3621167" y="6967061"/>
            <a:ext cx="7388066" cy="870109"/>
          </a:xfrm>
          <a:prstGeom prst="rect">
            <a:avLst/>
          </a:prstGeom>
        </p:spPr>
      </p:pic>
      <p:pic>
        <p:nvPicPr>
          <p:cNvPr id="11" name="Image 5" descr="preencoded.png">    </p:cNvPr>
          <p:cNvPicPr>
            <a:picLocks noChangeAspect="1"/>
          </p:cNvPicPr>
          <p:nvPr/>
        </p:nvPicPr>
        <p:blipFill>
          <a:blip r:embed="rId6"/>
          <a:stretch>
            <a:fillRect/>
          </a:stretch>
        </p:blipFill>
        <p:spPr>
          <a:xfrm>
            <a:off x="3621167" y="8050887"/>
            <a:ext cx="7388066" cy="870109"/>
          </a:xfrm>
          <a:prstGeom prst="rect">
            <a:avLst/>
          </a:prstGeom>
        </p:spPr>
      </p:pic>
      <p:pic>
        <p:nvPicPr>
          <p:cNvPr id="12" name="Image 6" descr="preencoded.png">    </p:cNvPr>
          <p:cNvPicPr>
            <a:picLocks noChangeAspect="1"/>
          </p:cNvPicPr>
          <p:nvPr/>
        </p:nvPicPr>
        <p:blipFill>
          <a:blip r:embed="rId7"/>
          <a:stretch>
            <a:fillRect/>
          </a:stretch>
        </p:blipFill>
        <p:spPr>
          <a:xfrm>
            <a:off x="3621167" y="9134713"/>
            <a:ext cx="7388066" cy="870109"/>
          </a:xfrm>
          <a:prstGeom prst="rect">
            <a:avLst/>
          </a:prstGeom>
        </p:spPr>
      </p:pic>
      <p:pic>
        <p:nvPicPr>
          <p:cNvPr id="13" name="Image 7" descr="preencoded.png">    </p:cNvPr>
          <p:cNvPicPr>
            <a:picLocks noChangeAspect="1"/>
          </p:cNvPicPr>
          <p:nvPr/>
        </p:nvPicPr>
        <p:blipFill>
          <a:blip r:embed="rId8"/>
          <a:stretch>
            <a:fillRect/>
          </a:stretch>
        </p:blipFill>
        <p:spPr>
          <a:xfrm>
            <a:off x="3621167" y="10218539"/>
            <a:ext cx="7388066" cy="870109"/>
          </a:xfrm>
          <a:prstGeom prst="rect">
            <a:avLst/>
          </a:prstGeom>
        </p:spPr>
      </p:pic>
      <p:pic>
        <p:nvPicPr>
          <p:cNvPr id="14" name="Image 8" descr="preencoded.png">
            <a:hlinkClick r:id="rId10" tooltip=""/>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417320"/>
            <a:ext cx="5303520" cy="555427"/>
          </a:xfrm>
          <a:prstGeom prst="rect">
            <a:avLst/>
          </a:prstGeom>
          <a:noFill/>
          <a:ln/>
        </p:spPr>
        <p:txBody>
          <a:bodyPr wrap="none" rtlCol="0" anchor="t"/>
          <a:lstStyle/>
          <a:p>
            <a:pPr algn="l"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2.1 - Korelasyon matrisi</a:t>
            </a:r>
            <a:endParaRPr lang="en-US" sz="3499" dirty="0"/>
          </a:p>
        </p:txBody>
      </p:sp>
      <p:sp>
        <p:nvSpPr>
          <p:cNvPr id="5" name="Text 3"/>
          <p:cNvSpPr/>
          <p:nvPr/>
        </p:nvSpPr>
        <p:spPr>
          <a:xfrm>
            <a:off x="2260163" y="2557939"/>
            <a:ext cx="4063841" cy="284321"/>
          </a:xfrm>
          <a:prstGeom prst="rect">
            <a:avLst/>
          </a:prstGeom>
          <a:noFill/>
          <a:ln/>
        </p:spPr>
        <p:txBody>
          <a:bodyPr wrap="none" rtlCol="0" anchor="t"/>
          <a:lstStyle/>
          <a:p>
            <a:pPr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Sessions - Total 1.000000</a:t>
            </a:r>
            <a:endParaRPr lang="en-US" sz="1400" dirty="0"/>
          </a:p>
        </p:txBody>
      </p:sp>
      <p:sp>
        <p:nvSpPr>
          <p:cNvPr id="6" name="Text 4"/>
          <p:cNvSpPr/>
          <p:nvPr/>
        </p:nvSpPr>
        <p:spPr>
          <a:xfrm>
            <a:off x="2260163" y="2975491"/>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Sessions - Total - B2B 0.711516</a:t>
            </a:r>
            <a:endParaRPr lang="en-US" sz="1400" dirty="0"/>
          </a:p>
        </p:txBody>
      </p:sp>
      <p:sp>
        <p:nvSpPr>
          <p:cNvPr id="7" name="Text 5"/>
          <p:cNvSpPr/>
          <p:nvPr/>
        </p:nvSpPr>
        <p:spPr>
          <a:xfrm>
            <a:off x="2260163" y="3393043"/>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Session Percentage - Total 0.470322</a:t>
            </a:r>
            <a:endParaRPr lang="en-US" sz="1400" dirty="0"/>
          </a:p>
        </p:txBody>
      </p:sp>
      <p:sp>
        <p:nvSpPr>
          <p:cNvPr id="8" name="Text 6"/>
          <p:cNvSpPr/>
          <p:nvPr/>
        </p:nvSpPr>
        <p:spPr>
          <a:xfrm>
            <a:off x="2260163" y="3810595"/>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Session Percentage - Total - B2B 0.285804</a:t>
            </a:r>
            <a:endParaRPr lang="en-US" sz="1400" dirty="0"/>
          </a:p>
        </p:txBody>
      </p:sp>
      <p:sp>
        <p:nvSpPr>
          <p:cNvPr id="9" name="Text 7"/>
          <p:cNvSpPr/>
          <p:nvPr/>
        </p:nvSpPr>
        <p:spPr>
          <a:xfrm>
            <a:off x="2260163" y="4228148"/>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Page Views - Total 0.997324</a:t>
            </a:r>
            <a:endParaRPr lang="en-US" sz="1400" dirty="0"/>
          </a:p>
        </p:txBody>
      </p:sp>
      <p:sp>
        <p:nvSpPr>
          <p:cNvPr id="10" name="Text 8"/>
          <p:cNvSpPr/>
          <p:nvPr/>
        </p:nvSpPr>
        <p:spPr>
          <a:xfrm>
            <a:off x="2260163" y="4645700"/>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Page Views - Total - B2B 0.629154</a:t>
            </a:r>
            <a:endParaRPr lang="en-US" sz="1400" dirty="0"/>
          </a:p>
        </p:txBody>
      </p:sp>
      <p:sp>
        <p:nvSpPr>
          <p:cNvPr id="11" name="Text 9"/>
          <p:cNvSpPr/>
          <p:nvPr/>
        </p:nvSpPr>
        <p:spPr>
          <a:xfrm>
            <a:off x="2260163" y="5063252"/>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Page Views Percentage - Total 0.468336</a:t>
            </a:r>
            <a:endParaRPr lang="en-US" sz="1400" dirty="0"/>
          </a:p>
        </p:txBody>
      </p:sp>
      <p:sp>
        <p:nvSpPr>
          <p:cNvPr id="12" name="Text 10"/>
          <p:cNvSpPr/>
          <p:nvPr/>
        </p:nvSpPr>
        <p:spPr>
          <a:xfrm>
            <a:off x="2260163" y="5480804"/>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Page Views Percentage - Total - B2B 0.192039</a:t>
            </a:r>
            <a:endParaRPr lang="en-US" sz="1400" dirty="0"/>
          </a:p>
        </p:txBody>
      </p:sp>
      <p:sp>
        <p:nvSpPr>
          <p:cNvPr id="13" name="Text 11"/>
          <p:cNvSpPr/>
          <p:nvPr/>
        </p:nvSpPr>
        <p:spPr>
          <a:xfrm>
            <a:off x="2260163" y="5898356"/>
            <a:ext cx="4063841"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Featured Offer (Buy Box) Percentage -0.043072</a:t>
            </a:r>
            <a:endParaRPr lang="en-US" sz="1400" dirty="0"/>
          </a:p>
        </p:txBody>
      </p:sp>
      <p:sp>
        <p:nvSpPr>
          <p:cNvPr id="14" name="Text 12"/>
          <p:cNvSpPr/>
          <p:nvPr/>
        </p:nvSpPr>
        <p:spPr>
          <a:xfrm>
            <a:off x="2260163" y="6315908"/>
            <a:ext cx="4063841" cy="355402"/>
          </a:xfrm>
          <a:prstGeom prst="rect">
            <a:avLst/>
          </a:prstGeom>
          <a:noFill/>
          <a:ln/>
        </p:spPr>
        <p:txBody>
          <a:bodyPr wrap="none" rtlCol="0" anchor="t"/>
          <a:lstStyle/>
          <a:p>
            <a:pPr algn="l" indent="0" marL="0">
              <a:lnSpc>
                <a:spcPts val="2799"/>
              </a:lnSpc>
              <a:buNone/>
            </a:pPr>
            <a:endParaRPr lang="en-US" sz="1750" dirty="0"/>
          </a:p>
        </p:txBody>
      </p:sp>
      <p:sp>
        <p:nvSpPr>
          <p:cNvPr id="15" name="Text 13"/>
          <p:cNvSpPr/>
          <p:nvPr/>
        </p:nvSpPr>
        <p:spPr>
          <a:xfrm>
            <a:off x="6775966" y="2557939"/>
            <a:ext cx="5594152" cy="284321"/>
          </a:xfrm>
          <a:prstGeom prst="rect">
            <a:avLst/>
          </a:prstGeom>
          <a:noFill/>
          <a:ln/>
        </p:spPr>
        <p:txBody>
          <a:bodyPr wrap="none" rtlCol="0" anchor="t"/>
          <a:lstStyle/>
          <a:p>
            <a:pPr indent="0" marL="0">
              <a:lnSpc>
                <a:spcPts val="2239"/>
              </a:lnSpc>
              <a:buNone/>
            </a:pPr>
            <a:r>
              <a:rPr lang="en-US" sz="1400" dirty="0">
                <a:solidFill>
                  <a:srgbClr val="DAD1E6"/>
                </a:solidFill>
                <a:latin typeface="Fira Sans" pitchFamily="34" charset="0"/>
                <a:ea typeface="Fira Sans" pitchFamily="34" charset="-122"/>
                <a:cs typeface="Fira Sans" pitchFamily="34" charset="-120"/>
              </a:rPr>
              <a:t>Featured Offer (Buy Box) Percentage - B2B 0.003423</a:t>
            </a:r>
            <a:endParaRPr lang="en-US" sz="1400" dirty="0"/>
          </a:p>
        </p:txBody>
      </p:sp>
      <p:sp>
        <p:nvSpPr>
          <p:cNvPr id="16" name="Text 14"/>
          <p:cNvSpPr/>
          <p:nvPr/>
        </p:nvSpPr>
        <p:spPr>
          <a:xfrm>
            <a:off x="6775966" y="2975491"/>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Units Ordered 0.052821</a:t>
            </a:r>
            <a:endParaRPr lang="en-US" sz="1400" dirty="0"/>
          </a:p>
        </p:txBody>
      </p:sp>
      <p:sp>
        <p:nvSpPr>
          <p:cNvPr id="17" name="Text 15"/>
          <p:cNvSpPr/>
          <p:nvPr/>
        </p:nvSpPr>
        <p:spPr>
          <a:xfrm>
            <a:off x="6775966" y="3393043"/>
            <a:ext cx="5594152" cy="284321"/>
          </a:xfrm>
          <a:prstGeom prst="rect">
            <a:avLst/>
          </a:prstGeom>
          <a:noFill/>
          <a:ln/>
        </p:spPr>
        <p:txBody>
          <a:bodyPr wrap="none" rtlCol="0" anchor="t"/>
          <a:lstStyle/>
          <a:p>
            <a:pPr indent="0" marL="0">
              <a:lnSpc>
                <a:spcPts val="2239"/>
              </a:lnSpc>
              <a:buNone/>
            </a:pPr>
            <a:r>
              <a:rPr lang="en-US" sz="1400" dirty="0">
                <a:solidFill>
                  <a:srgbClr val="DAD1E6"/>
                </a:solidFill>
                <a:latin typeface="Fira Sans" pitchFamily="34" charset="0"/>
                <a:ea typeface="Fira Sans" pitchFamily="34" charset="-122"/>
                <a:cs typeface="Fira Sans" pitchFamily="34" charset="-120"/>
              </a:rPr>
              <a:t>Units Ordered - B2B 0.041663</a:t>
            </a:r>
            <a:endParaRPr lang="en-US" sz="1400" dirty="0"/>
          </a:p>
        </p:txBody>
      </p:sp>
      <p:sp>
        <p:nvSpPr>
          <p:cNvPr id="18" name="Text 16"/>
          <p:cNvSpPr/>
          <p:nvPr/>
        </p:nvSpPr>
        <p:spPr>
          <a:xfrm>
            <a:off x="6775966" y="3810595"/>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Unit Session Percentage -0.000516</a:t>
            </a:r>
            <a:endParaRPr lang="en-US" sz="1400" dirty="0"/>
          </a:p>
        </p:txBody>
      </p:sp>
      <p:sp>
        <p:nvSpPr>
          <p:cNvPr id="19" name="Text 17"/>
          <p:cNvSpPr/>
          <p:nvPr/>
        </p:nvSpPr>
        <p:spPr>
          <a:xfrm>
            <a:off x="6775966" y="4228148"/>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Unit Session Percentage - B2B 0.003871</a:t>
            </a:r>
            <a:endParaRPr lang="en-US" sz="1400" dirty="0"/>
          </a:p>
        </p:txBody>
      </p:sp>
      <p:sp>
        <p:nvSpPr>
          <p:cNvPr id="20" name="Text 18"/>
          <p:cNvSpPr/>
          <p:nvPr/>
        </p:nvSpPr>
        <p:spPr>
          <a:xfrm>
            <a:off x="6775966" y="4645700"/>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Ordered Product Sales USD 0.068464</a:t>
            </a:r>
            <a:endParaRPr lang="en-US" sz="1400" dirty="0"/>
          </a:p>
        </p:txBody>
      </p:sp>
      <p:sp>
        <p:nvSpPr>
          <p:cNvPr id="21" name="Text 19"/>
          <p:cNvSpPr/>
          <p:nvPr/>
        </p:nvSpPr>
        <p:spPr>
          <a:xfrm>
            <a:off x="6775966" y="5063252"/>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Ordered Product Sales - B2B USD 0.053030</a:t>
            </a:r>
            <a:endParaRPr lang="en-US" sz="1400" dirty="0"/>
          </a:p>
        </p:txBody>
      </p:sp>
      <p:sp>
        <p:nvSpPr>
          <p:cNvPr id="22" name="Text 20"/>
          <p:cNvSpPr/>
          <p:nvPr/>
        </p:nvSpPr>
        <p:spPr>
          <a:xfrm>
            <a:off x="6775966" y="5480804"/>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Total Order Items 0.052644</a:t>
            </a:r>
            <a:endParaRPr lang="en-US" sz="1400" dirty="0"/>
          </a:p>
        </p:txBody>
      </p:sp>
      <p:sp>
        <p:nvSpPr>
          <p:cNvPr id="23" name="Text 21"/>
          <p:cNvSpPr/>
          <p:nvPr/>
        </p:nvSpPr>
        <p:spPr>
          <a:xfrm>
            <a:off x="6775966" y="5898356"/>
            <a:ext cx="5594152"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Total Order Items - B2B 0.043729</a:t>
            </a:r>
            <a:endParaRPr lang="en-US" sz="1400" dirty="0"/>
          </a:p>
        </p:txBody>
      </p:sp>
      <p:pic>
        <p:nvPicPr>
          <p:cNvPr id="2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262110"/>
          </a:xfrm>
          <a:prstGeom prst="rect">
            <a:avLst/>
          </a:prstGeom>
          <a:solidFill>
            <a:srgbClr val="241631"/>
          </a:solidFill>
          <a:ln/>
        </p:spPr>
      </p:sp>
      <p:sp>
        <p:nvSpPr>
          <p:cNvPr id="4" name="Text 2"/>
          <p:cNvSpPr/>
          <p:nvPr/>
        </p:nvSpPr>
        <p:spPr>
          <a:xfrm>
            <a:off x="2781062" y="524947"/>
            <a:ext cx="6667500" cy="477202"/>
          </a:xfrm>
          <a:prstGeom prst="rect">
            <a:avLst/>
          </a:prstGeom>
          <a:noFill/>
          <a:ln/>
        </p:spPr>
        <p:txBody>
          <a:bodyPr wrap="none" rtlCol="0" anchor="t"/>
          <a:lstStyle/>
          <a:p>
            <a:pPr algn="l" indent="0" marL="0">
              <a:lnSpc>
                <a:spcPts val="3758"/>
              </a:lnSpc>
              <a:buNone/>
            </a:pPr>
            <a:r>
              <a:rPr lang="en-US" sz="3006" b="1" dirty="0">
                <a:solidFill>
                  <a:srgbClr val="FF726D"/>
                </a:solidFill>
                <a:latin typeface="Inconsolata" pitchFamily="34" charset="0"/>
                <a:ea typeface="Inconsolata" pitchFamily="34" charset="-122"/>
                <a:cs typeface="Inconsolata" pitchFamily="34" charset="-120"/>
              </a:rPr>
              <a:t>2.2 - Sütun Korelasyon Isı Haritası</a:t>
            </a:r>
            <a:endParaRPr lang="en-US" sz="3006" dirty="0"/>
          </a:p>
        </p:txBody>
      </p:sp>
      <p:pic>
        <p:nvPicPr>
          <p:cNvPr id="5" name="Image 0" descr="preencoded.png">    </p:cNvPr>
          <p:cNvPicPr>
            <a:picLocks noChangeAspect="1"/>
          </p:cNvPicPr>
          <p:nvPr/>
        </p:nvPicPr>
        <p:blipFill>
          <a:blip r:embed="rId1"/>
          <a:stretch>
            <a:fillRect/>
          </a:stretch>
        </p:blipFill>
        <p:spPr>
          <a:xfrm>
            <a:off x="2781062" y="1383863"/>
            <a:ext cx="8991600" cy="7353300"/>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6744"/>
          </a:xfrm>
          <a:prstGeom prst="rect">
            <a:avLst/>
          </a:prstGeom>
          <a:solidFill>
            <a:srgbClr val="241631"/>
          </a:solidFill>
          <a:ln/>
        </p:spPr>
      </p:sp>
      <p:sp>
        <p:nvSpPr>
          <p:cNvPr id="4" name="Text 2"/>
          <p:cNvSpPr/>
          <p:nvPr/>
        </p:nvSpPr>
        <p:spPr>
          <a:xfrm>
            <a:off x="3400782" y="453152"/>
            <a:ext cx="6705600" cy="412075"/>
          </a:xfrm>
          <a:prstGeom prst="rect">
            <a:avLst/>
          </a:prstGeom>
          <a:noFill/>
          <a:ln/>
        </p:spPr>
        <p:txBody>
          <a:bodyPr wrap="none" rtlCol="0" anchor="t"/>
          <a:lstStyle/>
          <a:p>
            <a:pPr algn="l" indent="0" marL="0">
              <a:lnSpc>
                <a:spcPts val="3244"/>
              </a:lnSpc>
              <a:buNone/>
            </a:pPr>
            <a:r>
              <a:rPr lang="en-US" sz="2596" b="1" dirty="0">
                <a:solidFill>
                  <a:srgbClr val="FF726D"/>
                </a:solidFill>
                <a:latin typeface="Inconsolata" pitchFamily="34" charset="0"/>
                <a:ea typeface="Inconsolata" pitchFamily="34" charset="-122"/>
                <a:cs typeface="Inconsolata" pitchFamily="34" charset="-120"/>
              </a:rPr>
              <a:t>2.3 - Korelasyon matrisi Değerlendirmesi</a:t>
            </a:r>
            <a:endParaRPr lang="en-US" sz="2596" dirty="0"/>
          </a:p>
        </p:txBody>
      </p:sp>
      <p:sp>
        <p:nvSpPr>
          <p:cNvPr id="5" name="Text 3"/>
          <p:cNvSpPr/>
          <p:nvPr/>
        </p:nvSpPr>
        <p:spPr>
          <a:xfrm>
            <a:off x="3565565" y="1301234"/>
            <a:ext cx="3581043" cy="1265158"/>
          </a:xfrm>
          <a:prstGeom prst="rect">
            <a:avLst/>
          </a:prstGeom>
          <a:noFill/>
          <a:ln/>
        </p:spPr>
        <p:txBody>
          <a:bodyPr wrap="square" rtlCol="0" anchor="t"/>
          <a:lstStyle/>
          <a:p>
            <a:pPr indent="0" marL="0">
              <a:lnSpc>
                <a:spcPts val="1661"/>
              </a:lnSpc>
              <a:buNone/>
            </a:pPr>
            <a:r>
              <a:rPr lang="en-US" sz="1038" dirty="0">
                <a:solidFill>
                  <a:srgbClr val="DAD1E6"/>
                </a:solidFill>
                <a:latin typeface="Fira Sans" pitchFamily="34" charset="0"/>
                <a:ea typeface="Fira Sans" pitchFamily="34" charset="-122"/>
                <a:cs typeface="Fira Sans" pitchFamily="34" charset="-120"/>
              </a:rPr>
              <a:t>"Sessions - Total" sütunu ile "Page Views - Total" sütunu arasında oldukça yüksek bir pozitif korelasyon (0.997324) bulunuyor. Yani, toplam oturum sayısı ile toplam sayfa görüntülemesi arasında güçlü bir ilişki var. Bu beklenen bir sonuçtur çünkü daha fazla oturum genellikle daha fazla sayfa görüntülemesi anlamına gelir.</a:t>
            </a:r>
            <a:endParaRPr lang="en-US" sz="1038" dirty="0"/>
          </a:p>
        </p:txBody>
      </p:sp>
      <p:sp>
        <p:nvSpPr>
          <p:cNvPr id="6" name="Text 4"/>
          <p:cNvSpPr/>
          <p:nvPr/>
        </p:nvSpPr>
        <p:spPr>
          <a:xfrm>
            <a:off x="3565565" y="2665214"/>
            <a:ext cx="3581043" cy="1318022"/>
          </a:xfrm>
          <a:prstGeom prst="rect">
            <a:avLst/>
          </a:prstGeom>
          <a:noFill/>
          <a:ln/>
        </p:spPr>
        <p:txBody>
          <a:bodyPr wrap="square" rtlCol="0" anchor="t"/>
          <a:lstStyle/>
          <a:p>
            <a:pPr indent="0" marL="0">
              <a:lnSpc>
                <a:spcPts val="2076"/>
              </a:lnSpc>
              <a:buNone/>
            </a:pPr>
            <a:r>
              <a:rPr lang="en-US" sz="1298" dirty="0">
                <a:solidFill>
                  <a:srgbClr val="DAD1E6"/>
                </a:solidFill>
                <a:latin typeface="Fira Sans" pitchFamily="34" charset="0"/>
                <a:ea typeface="Fira Sans" pitchFamily="34" charset="-122"/>
                <a:cs typeface="Fira Sans" pitchFamily="34" charset="-120"/>
              </a:rPr>
              <a:t>"Sessions - Total - B2B" sütunu ile "Page Views - Total - B2B" sütunu arasında da yüksek bir pozitif korelasyon (0.629154) mevcut. B2B oturumların sayısı arttıkça B2B sayfa görüntülemeleri de artmaktadır.</a:t>
            </a:r>
            <a:endParaRPr lang="en-US" sz="1298" dirty="0"/>
          </a:p>
        </p:txBody>
      </p:sp>
      <p:sp>
        <p:nvSpPr>
          <p:cNvPr id="7" name="Text 5"/>
          <p:cNvSpPr/>
          <p:nvPr/>
        </p:nvSpPr>
        <p:spPr>
          <a:xfrm>
            <a:off x="7483792" y="1301234"/>
            <a:ext cx="3581043" cy="1054298"/>
          </a:xfrm>
          <a:prstGeom prst="rect">
            <a:avLst/>
          </a:prstGeom>
          <a:noFill/>
          <a:ln/>
        </p:spPr>
        <p:txBody>
          <a:bodyPr wrap="square" rtlCol="0" anchor="t"/>
          <a:lstStyle/>
          <a:p>
            <a:pPr indent="0" marL="0">
              <a:lnSpc>
                <a:spcPts val="1661"/>
              </a:lnSpc>
              <a:buNone/>
            </a:pPr>
            <a:r>
              <a:rPr lang="en-US" sz="1038" dirty="0">
                <a:solidFill>
                  <a:srgbClr val="DAD1E6"/>
                </a:solidFill>
                <a:latin typeface="Fira Sans" pitchFamily="34" charset="0"/>
                <a:ea typeface="Fira Sans" pitchFamily="34" charset="-122"/>
                <a:cs typeface="Fira Sans" pitchFamily="34" charset="-120"/>
              </a:rPr>
              <a:t>"Session Percentage - Total" ve "Page Views Percentage - Total" sütunları arasında 0.468336 gibi ılımlı bir pozitif korelasyon mevcuttur. Benzer şekilde, "Session Percentage - Total - B2B" ve "Page Views Percentage - Total - B2B" sütunları da 0.192039 pozitif korelasyon ile ilişkilidir.</a:t>
            </a:r>
            <a:endParaRPr lang="en-US" sz="1038" dirty="0"/>
          </a:p>
        </p:txBody>
      </p:sp>
      <p:sp>
        <p:nvSpPr>
          <p:cNvPr id="8" name="Text 6"/>
          <p:cNvSpPr/>
          <p:nvPr/>
        </p:nvSpPr>
        <p:spPr>
          <a:xfrm>
            <a:off x="7483792" y="2454354"/>
            <a:ext cx="3581043" cy="1581626"/>
          </a:xfrm>
          <a:prstGeom prst="rect">
            <a:avLst/>
          </a:prstGeom>
          <a:noFill/>
          <a:ln/>
        </p:spPr>
        <p:txBody>
          <a:bodyPr wrap="square" rtlCol="0" anchor="t"/>
          <a:lstStyle/>
          <a:p>
            <a:pPr indent="0" marL="0">
              <a:lnSpc>
                <a:spcPts val="2076"/>
              </a:lnSpc>
              <a:buNone/>
            </a:pPr>
            <a:r>
              <a:rPr lang="en-US" sz="1298" dirty="0">
                <a:solidFill>
                  <a:srgbClr val="DAD1E6"/>
                </a:solidFill>
                <a:latin typeface="Fira Sans" pitchFamily="34" charset="0"/>
                <a:ea typeface="Fira Sans" pitchFamily="34" charset="-122"/>
                <a:cs typeface="Fira Sans" pitchFamily="34" charset="-120"/>
              </a:rPr>
              <a:t>"Featured Offer (Buy Box) Percentage" sütünü ile "Featured Offer (Buy Box) Percentage - B2B" sütünü arasında düşük pozitif korelasyon mevcuttur. Ancak bu değerler çok düşük olduğu için pek anlamlı bir ilişki olduğunu söylemek zor.</a:t>
            </a:r>
            <a:endParaRPr lang="en-US" sz="1298" dirty="0"/>
          </a:p>
        </p:txBody>
      </p:sp>
      <p:sp>
        <p:nvSpPr>
          <p:cNvPr id="9" name="Text 7"/>
          <p:cNvSpPr/>
          <p:nvPr/>
        </p:nvSpPr>
        <p:spPr>
          <a:xfrm>
            <a:off x="3400782" y="4327803"/>
            <a:ext cx="7828836" cy="527209"/>
          </a:xfrm>
          <a:prstGeom prst="rect">
            <a:avLst/>
          </a:prstGeom>
          <a:noFill/>
          <a:ln/>
        </p:spPr>
        <p:txBody>
          <a:bodyPr wrap="square" rtlCol="0" anchor="t"/>
          <a:lstStyle/>
          <a:p>
            <a:pPr indent="0" marL="0">
              <a:lnSpc>
                <a:spcPts val="2076"/>
              </a:lnSpc>
              <a:buNone/>
            </a:pPr>
            <a:r>
              <a:rPr lang="en-US" sz="1298" dirty="0">
                <a:solidFill>
                  <a:srgbClr val="DAD1E6"/>
                </a:solidFill>
                <a:latin typeface="Fira Sans" pitchFamily="34" charset="0"/>
                <a:ea typeface="Fira Sans" pitchFamily="34" charset="-122"/>
                <a:cs typeface="Fira Sans" pitchFamily="34" charset="-120"/>
              </a:rPr>
              <a:t>Diğer sütunlar arasında ise genel olarak düşük veya hafif korelasyonlar bulunmaktadır. Bu durum, büyük ölçüde bağımsız değişkenlerin birbiriyle güçlü bir ilişkisi olmadığını gösterir.</a:t>
            </a:r>
            <a:endParaRPr lang="en-US" sz="1298" dirty="0"/>
          </a:p>
        </p:txBody>
      </p:sp>
      <p:sp>
        <p:nvSpPr>
          <p:cNvPr id="10" name="Text 8"/>
          <p:cNvSpPr/>
          <p:nvPr/>
        </p:nvSpPr>
        <p:spPr>
          <a:xfrm>
            <a:off x="3565565" y="5146834"/>
            <a:ext cx="3581043" cy="2530316"/>
          </a:xfrm>
          <a:prstGeom prst="rect">
            <a:avLst/>
          </a:prstGeom>
          <a:noFill/>
          <a:ln/>
        </p:spPr>
        <p:txBody>
          <a:bodyPr wrap="square" rtlCol="0" anchor="t"/>
          <a:lstStyle/>
          <a:p>
            <a:pPr indent="0" marL="0">
              <a:lnSpc>
                <a:spcPts val="1661"/>
              </a:lnSpc>
              <a:buNone/>
            </a:pPr>
            <a:r>
              <a:rPr lang="en-US" sz="1038" dirty="0">
                <a:solidFill>
                  <a:srgbClr val="DAD1E6"/>
                </a:solidFill>
                <a:latin typeface="Fira Sans" pitchFamily="34" charset="0"/>
                <a:ea typeface="Fira Sans" pitchFamily="34" charset="-122"/>
                <a:cs typeface="Fira Sans" pitchFamily="34" charset="-120"/>
              </a:rPr>
              <a:t>Örnek olarak, "Sessions - Total" sütunu ile "Page Views - Total" sütunu arasındaki yüksek pozitif korelasyonu ele alalım. Diyelim ki bir ürünün toplam oturum sayısı arttıkça, bu ürünün toplam sayfa görüntülemesi de artıyor. Bu durum, kullanıcıların ürün sayfasına geldiğinde daha fazla sayfa görüntülemesi yaptığını gösterir. Örneğin, bir kullanıcı önce ürünü inceleyebilir, ardından diğer özelliklere bakabilir veya alternatif ürünleri gözden geçirebilir. Bu nedenle, oturum sayısı ile sayfa görüntülemesi arasındaki yüksek korelasyon, kullanıcıların daha fazla içeriğe erişmek veya farklı ürün özelliklerini karşılaştırmak için sayfada daha fazla gezindiğini gösterir.</a:t>
            </a:r>
            <a:endParaRPr lang="en-US" sz="1038" dirty="0"/>
          </a:p>
        </p:txBody>
      </p:sp>
      <p:sp>
        <p:nvSpPr>
          <p:cNvPr id="11" name="Text 9"/>
          <p:cNvSpPr/>
          <p:nvPr/>
        </p:nvSpPr>
        <p:spPr>
          <a:xfrm>
            <a:off x="7483792" y="5146834"/>
            <a:ext cx="3581043" cy="2108597"/>
          </a:xfrm>
          <a:prstGeom prst="rect">
            <a:avLst/>
          </a:prstGeom>
          <a:noFill/>
          <a:ln/>
        </p:spPr>
        <p:txBody>
          <a:bodyPr wrap="square" rtlCol="0" anchor="t"/>
          <a:lstStyle/>
          <a:p>
            <a:pPr indent="0" marL="0">
              <a:lnSpc>
                <a:spcPts val="1661"/>
              </a:lnSpc>
              <a:buNone/>
            </a:pPr>
            <a:r>
              <a:rPr lang="en-US" sz="1038" dirty="0">
                <a:solidFill>
                  <a:srgbClr val="DAD1E6"/>
                </a:solidFill>
                <a:latin typeface="Fira Sans" pitchFamily="34" charset="0"/>
                <a:ea typeface="Fira Sans" pitchFamily="34" charset="-122"/>
                <a:cs typeface="Fira Sans" pitchFamily="34" charset="-120"/>
              </a:rPr>
              <a:t>Diğer bir örnek , "Session Percentage - Total" ve "Page Views Percentage - Total" sütunları arasındaki ılımlı pozitif korelasyonu ele alalım. Diyelim ki bir bölgedeki toplam oturumların yüzdesi arttıkça, o bölgedeki toplam sayfa görüntülemelerinin yüzdesi de artıyor. Bu durum, belirli bir bölgedeki kullanıcıların oturumlarını daha fazla içeriği keşfetmek veya gezinmek için kullandığını gösterir. Örneğin, bir bölgedeki kullanıcılar daha fazla ürün özelliği veya içerik görüntülemek için daha fazla oturum gerçekleştirebilirler.</a:t>
            </a:r>
            <a:endParaRPr lang="en-US" sz="1038"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143363" y="599956"/>
            <a:ext cx="10343674" cy="1088708"/>
          </a:xfrm>
          <a:prstGeom prst="rect">
            <a:avLst/>
          </a:prstGeom>
          <a:noFill/>
          <a:ln/>
        </p:spPr>
        <p:txBody>
          <a:bodyPr wrap="square" rtlCol="0" anchor="t"/>
          <a:lstStyle/>
          <a:p>
            <a:pPr algn="l" indent="0" marL="0">
              <a:lnSpc>
                <a:spcPts val="4287"/>
              </a:lnSpc>
              <a:buNone/>
            </a:pPr>
            <a:r>
              <a:rPr lang="en-US" sz="3429" b="1" dirty="0">
                <a:solidFill>
                  <a:srgbClr val="FF726D"/>
                </a:solidFill>
                <a:latin typeface="Inconsolata" pitchFamily="34" charset="0"/>
                <a:ea typeface="Inconsolata" pitchFamily="34" charset="-122"/>
                <a:cs typeface="Inconsolata" pitchFamily="34" charset="-120"/>
              </a:rPr>
              <a:t>2.4 - total order items değerlerinin tespiti ve Değerlendirmesi</a:t>
            </a:r>
            <a:endParaRPr lang="en-US" sz="3429" dirty="0"/>
          </a:p>
        </p:txBody>
      </p:sp>
      <p:sp>
        <p:nvSpPr>
          <p:cNvPr id="5" name="Text 3"/>
          <p:cNvSpPr/>
          <p:nvPr/>
        </p:nvSpPr>
        <p:spPr>
          <a:xfrm>
            <a:off x="2143363" y="2124075"/>
            <a:ext cx="10343674" cy="696754"/>
          </a:xfrm>
          <a:prstGeom prst="rect">
            <a:avLst/>
          </a:prstGeom>
          <a:noFill/>
          <a:ln/>
        </p:spPr>
        <p:txBody>
          <a:bodyPr wrap="square" rtlCol="0" anchor="t"/>
          <a:lstStyle/>
          <a:p>
            <a:pPr indent="0" marL="0">
              <a:lnSpc>
                <a:spcPts val="2743"/>
              </a:lnSpc>
              <a:buNone/>
            </a:pPr>
            <a:r>
              <a:rPr lang="en-US" sz="1715" dirty="0">
                <a:solidFill>
                  <a:srgbClr val="DAD1E6"/>
                </a:solidFill>
                <a:latin typeface="Fira Sans" pitchFamily="34" charset="0"/>
                <a:ea typeface="Fira Sans" pitchFamily="34" charset="-122"/>
                <a:cs typeface="Fira Sans" pitchFamily="34" charset="-120"/>
              </a:rPr>
              <a:t>Birleştirilmiş datamız içerisinde sayfa görüntülenme ve satış sütunları arasındaki korelasyona bakılmış ve 0.06 olduğu tespit edilmiştir.</a:t>
            </a:r>
            <a:endParaRPr lang="en-US" sz="1715" dirty="0"/>
          </a:p>
        </p:txBody>
      </p:sp>
      <p:sp>
        <p:nvSpPr>
          <p:cNvPr id="6" name="Text 4"/>
          <p:cNvSpPr/>
          <p:nvPr/>
        </p:nvSpPr>
        <p:spPr>
          <a:xfrm>
            <a:off x="2143363" y="3065740"/>
            <a:ext cx="10343674" cy="348377"/>
          </a:xfrm>
          <a:prstGeom prst="rect">
            <a:avLst/>
          </a:prstGeom>
          <a:noFill/>
          <a:ln/>
        </p:spPr>
        <p:txBody>
          <a:bodyPr wrap="none" rtlCol="0" anchor="t"/>
          <a:lstStyle/>
          <a:p>
            <a:pPr indent="0" marL="0">
              <a:lnSpc>
                <a:spcPts val="2743"/>
              </a:lnSpc>
              <a:buNone/>
            </a:pPr>
            <a:r>
              <a:rPr lang="en-US" sz="1715" dirty="0">
                <a:solidFill>
                  <a:srgbClr val="DAD1E6"/>
                </a:solidFill>
                <a:latin typeface="Fira Sans" pitchFamily="34" charset="0"/>
                <a:ea typeface="Fira Sans" pitchFamily="34" charset="-122"/>
                <a:cs typeface="Fira Sans" pitchFamily="34" charset="-120"/>
              </a:rPr>
              <a:t>Page Views - Total ve Total Order Items Arasındaki Korelasyon: 0.05900451726280569</a:t>
            </a:r>
            <a:endParaRPr lang="en-US" sz="1715" dirty="0"/>
          </a:p>
        </p:txBody>
      </p:sp>
      <p:sp>
        <p:nvSpPr>
          <p:cNvPr id="7" name="Text 5"/>
          <p:cNvSpPr/>
          <p:nvPr/>
        </p:nvSpPr>
        <p:spPr>
          <a:xfrm>
            <a:off x="2361009" y="3797260"/>
            <a:ext cx="4732734" cy="1950244"/>
          </a:xfrm>
          <a:prstGeom prst="rect">
            <a:avLst/>
          </a:prstGeom>
          <a:noFill/>
          <a:ln/>
        </p:spPr>
        <p:txBody>
          <a:bodyPr wrap="square" rtlCol="0" anchor="t"/>
          <a:lstStyle/>
          <a:p>
            <a:pPr indent="0" marL="0">
              <a:lnSpc>
                <a:spcPts val="2195"/>
              </a:lnSpc>
              <a:buNone/>
            </a:pPr>
            <a:r>
              <a:rPr lang="en-US" sz="1372" dirty="0">
                <a:solidFill>
                  <a:srgbClr val="DAD1E6"/>
                </a:solidFill>
                <a:latin typeface="Fira Sans" pitchFamily="34" charset="0"/>
                <a:ea typeface="Fira Sans" pitchFamily="34" charset="-122"/>
                <a:cs typeface="Fira Sans" pitchFamily="34" charset="-120"/>
              </a:rPr>
              <a:t>Elde ettiğiniz korelasyon katsayısı olan 0.059, "Page Views - Total" (Toplam Sayfa Görüntülemesi) ve "Total Order Items" (Toplam Sipariş Kalemi) arasındaki ilişkinin oldukça zayıf olduğunu gösteriyor. Bu değer, iki değişken arasında neredeyse hiçbir doğrusal ilişki olmadığını ifade ediyor. Yani, bir ürünün sayfa görüntülemesi ile toplam sipariş kalemi arasında istatistiksel olarak anlamlı bir ilişki bulunmuyor.</a:t>
            </a:r>
            <a:endParaRPr lang="en-US" sz="1372" dirty="0"/>
          </a:p>
        </p:txBody>
      </p:sp>
      <p:sp>
        <p:nvSpPr>
          <p:cNvPr id="8" name="Text 6"/>
          <p:cNvSpPr/>
          <p:nvPr/>
        </p:nvSpPr>
        <p:spPr>
          <a:xfrm>
            <a:off x="7536656" y="3797260"/>
            <a:ext cx="4732734" cy="2507456"/>
          </a:xfrm>
          <a:prstGeom prst="rect">
            <a:avLst/>
          </a:prstGeom>
          <a:noFill/>
          <a:ln/>
        </p:spPr>
        <p:txBody>
          <a:bodyPr wrap="square" rtlCol="0" anchor="t"/>
          <a:lstStyle/>
          <a:p>
            <a:pPr indent="0" marL="0">
              <a:lnSpc>
                <a:spcPts val="2195"/>
              </a:lnSpc>
              <a:buNone/>
            </a:pPr>
            <a:r>
              <a:rPr lang="en-US" sz="1372" dirty="0">
                <a:solidFill>
                  <a:srgbClr val="DAD1E6"/>
                </a:solidFill>
                <a:latin typeface="Fira Sans" pitchFamily="34" charset="0"/>
                <a:ea typeface="Fira Sans" pitchFamily="34" charset="-122"/>
                <a:cs typeface="Fira Sans" pitchFamily="34" charset="-120"/>
              </a:rPr>
              <a:t>Bu sonuç, sayfa görüntülemelerinin toplam sipariş kalemi sayısını etkilemediği veya sipariş kalemi ile sayfa görüntülemeleri arasında herhangi bir belirgin bağlantı olmadığı anlamına gelebilir. Bu durumda, sayfa görüntülemelerini artırmak, otomatik olarak sipariş kalemi sayısını artırmayabilir. Eğer amacınız dropshipping satışlarını artırmaksa, farklı stratejiler ve faktörler üzerinde odaklanmak gerekebilir, örneğin ürün çeşitliliği, hedef kitle analizi, fiyatlandırma ve müşteri deneyimi gibi.</a:t>
            </a:r>
            <a:endParaRPr lang="en-US" sz="1372" dirty="0"/>
          </a:p>
        </p:txBody>
      </p:sp>
      <p:sp>
        <p:nvSpPr>
          <p:cNvPr id="9" name="Text 7"/>
          <p:cNvSpPr/>
          <p:nvPr/>
        </p:nvSpPr>
        <p:spPr>
          <a:xfrm>
            <a:off x="2143363" y="6687860"/>
            <a:ext cx="10343674" cy="348377"/>
          </a:xfrm>
          <a:prstGeom prst="rect">
            <a:avLst/>
          </a:prstGeom>
          <a:noFill/>
          <a:ln/>
        </p:spPr>
        <p:txBody>
          <a:bodyPr wrap="none" rtlCol="0" anchor="t"/>
          <a:lstStyle/>
          <a:p>
            <a:pPr indent="0" marL="0">
              <a:lnSpc>
                <a:spcPts val="2743"/>
              </a:lnSpc>
              <a:buNone/>
            </a:pPr>
            <a:endParaRPr lang="en-US" sz="1715" dirty="0"/>
          </a:p>
        </p:txBody>
      </p:sp>
      <p:sp>
        <p:nvSpPr>
          <p:cNvPr id="10" name="Text 8"/>
          <p:cNvSpPr/>
          <p:nvPr/>
        </p:nvSpPr>
        <p:spPr>
          <a:xfrm>
            <a:off x="2143363" y="7281148"/>
            <a:ext cx="10343674" cy="348377"/>
          </a:xfrm>
          <a:prstGeom prst="rect">
            <a:avLst/>
          </a:prstGeom>
          <a:noFill/>
          <a:ln/>
        </p:spPr>
        <p:txBody>
          <a:bodyPr wrap="none" rtlCol="0" anchor="t"/>
          <a:lstStyle/>
          <a:p>
            <a:pPr indent="0" marL="0">
              <a:lnSpc>
                <a:spcPts val="2743"/>
              </a:lnSpc>
              <a:buNone/>
            </a:pPr>
            <a:endParaRPr lang="en-US" sz="1715"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649295"/>
          </a:xfrm>
          <a:prstGeom prst="rect">
            <a:avLst/>
          </a:prstGeom>
          <a:solidFill>
            <a:srgbClr val="241631"/>
          </a:solidFill>
          <a:ln/>
        </p:spPr>
      </p:sp>
      <p:sp>
        <p:nvSpPr>
          <p:cNvPr id="4" name="Text 2"/>
          <p:cNvSpPr/>
          <p:nvPr/>
        </p:nvSpPr>
        <p:spPr>
          <a:xfrm>
            <a:off x="2744748" y="529114"/>
            <a:ext cx="9140904" cy="962263"/>
          </a:xfrm>
          <a:prstGeom prst="rect">
            <a:avLst/>
          </a:prstGeom>
          <a:noFill/>
          <a:ln/>
        </p:spPr>
        <p:txBody>
          <a:bodyPr wrap="square" rtlCol="0" anchor="t"/>
          <a:lstStyle/>
          <a:p>
            <a:pPr algn="l" indent="0" marL="0">
              <a:lnSpc>
                <a:spcPts val="3788"/>
              </a:lnSpc>
              <a:buNone/>
            </a:pPr>
            <a:r>
              <a:rPr lang="en-US" sz="3031" b="1" dirty="0">
                <a:solidFill>
                  <a:srgbClr val="FF726D"/>
                </a:solidFill>
                <a:latin typeface="Inconsolata" pitchFamily="34" charset="0"/>
                <a:ea typeface="Inconsolata" pitchFamily="34" charset="-122"/>
                <a:cs typeface="Inconsolata" pitchFamily="34" charset="-120"/>
              </a:rPr>
              <a:t>2.5 - Bölgelere Göre Total Order Items Veri Sayısı</a:t>
            </a:r>
            <a:endParaRPr lang="en-US" sz="3031" dirty="0"/>
          </a:p>
        </p:txBody>
      </p:sp>
      <p:pic>
        <p:nvPicPr>
          <p:cNvPr id="5" name="Image 0" descr="preencoded.png">    </p:cNvPr>
          <p:cNvPicPr>
            <a:picLocks noChangeAspect="1"/>
          </p:cNvPicPr>
          <p:nvPr/>
        </p:nvPicPr>
        <p:blipFill>
          <a:blip r:embed="rId1"/>
          <a:stretch>
            <a:fillRect/>
          </a:stretch>
        </p:blipFill>
        <p:spPr>
          <a:xfrm>
            <a:off x="2744748" y="1876187"/>
            <a:ext cx="4427220" cy="3131820"/>
          </a:xfrm>
          <a:prstGeom prst="rect">
            <a:avLst/>
          </a:prstGeom>
        </p:spPr>
      </p:pic>
      <p:sp>
        <p:nvSpPr>
          <p:cNvPr id="6" name="Text 3"/>
          <p:cNvSpPr/>
          <p:nvPr/>
        </p:nvSpPr>
        <p:spPr>
          <a:xfrm>
            <a:off x="2744748" y="5224463"/>
            <a:ext cx="9140904" cy="307777"/>
          </a:xfrm>
          <a:prstGeom prst="rect">
            <a:avLst/>
          </a:prstGeom>
          <a:noFill/>
          <a:ln/>
        </p:spPr>
        <p:txBody>
          <a:bodyPr wrap="none" rtlCol="0" anchor="t"/>
          <a:lstStyle/>
          <a:p>
            <a:pPr algn="l" indent="0" marL="0">
              <a:lnSpc>
                <a:spcPts val="2424"/>
              </a:lnSpc>
              <a:buNone/>
            </a:pPr>
            <a:r>
              <a:rPr lang="en-US" sz="1515" dirty="0">
                <a:solidFill>
                  <a:srgbClr val="DAD1E6"/>
                </a:solidFill>
                <a:latin typeface="Fira Sans" pitchFamily="34" charset="0"/>
                <a:ea typeface="Fira Sans" pitchFamily="34" charset="-122"/>
                <a:cs typeface="Fira Sans" pitchFamily="34" charset="-120"/>
              </a:rPr>
              <a:t>Sutunda 6697 değer bulunmaktadır.</a:t>
            </a:r>
            <a:endParaRPr lang="en-US" sz="1515" dirty="0"/>
          </a:p>
        </p:txBody>
      </p:sp>
      <p:sp>
        <p:nvSpPr>
          <p:cNvPr id="7" name="Text 4"/>
          <p:cNvSpPr/>
          <p:nvPr/>
        </p:nvSpPr>
        <p:spPr>
          <a:xfrm>
            <a:off x="2744748" y="5748695"/>
            <a:ext cx="9140904" cy="307777"/>
          </a:xfrm>
          <a:prstGeom prst="rect">
            <a:avLst/>
          </a:prstGeom>
          <a:noFill/>
          <a:ln/>
        </p:spPr>
        <p:txBody>
          <a:bodyPr wrap="none" rtlCol="0" anchor="t"/>
          <a:lstStyle/>
          <a:p>
            <a:pPr algn="l" indent="0" marL="0">
              <a:lnSpc>
                <a:spcPts val="2424"/>
              </a:lnSpc>
              <a:buNone/>
            </a:pPr>
            <a:r>
              <a:rPr lang="en-US" sz="1515" dirty="0">
                <a:solidFill>
                  <a:srgbClr val="DAD1E6"/>
                </a:solidFill>
                <a:latin typeface="Fira Sans" pitchFamily="34" charset="0"/>
                <a:ea typeface="Fira Sans" pitchFamily="34" charset="-122"/>
                <a:cs typeface="Fira Sans" pitchFamily="34" charset="-120"/>
              </a:rPr>
              <a:t>Bunlardan 36 kadar değer sıfırdan farklıdır.</a:t>
            </a:r>
            <a:endParaRPr lang="en-US" sz="1515" dirty="0"/>
          </a:p>
        </p:txBody>
      </p:sp>
      <p:sp>
        <p:nvSpPr>
          <p:cNvPr id="8" name="Text 5"/>
          <p:cNvSpPr/>
          <p:nvPr/>
        </p:nvSpPr>
        <p:spPr>
          <a:xfrm>
            <a:off x="2744748" y="6272927"/>
            <a:ext cx="9140904" cy="307777"/>
          </a:xfrm>
          <a:prstGeom prst="rect">
            <a:avLst/>
          </a:prstGeom>
          <a:noFill/>
          <a:ln/>
        </p:spPr>
        <p:txBody>
          <a:bodyPr wrap="none" rtlCol="0" anchor="t"/>
          <a:lstStyle/>
          <a:p>
            <a:pPr algn="l" indent="0" marL="0">
              <a:lnSpc>
                <a:spcPts val="2424"/>
              </a:lnSpc>
              <a:buNone/>
            </a:pPr>
            <a:r>
              <a:rPr lang="en-US" sz="1515" dirty="0">
                <a:solidFill>
                  <a:srgbClr val="DAD1E6"/>
                </a:solidFill>
                <a:latin typeface="Fira Sans" pitchFamily="34" charset="0"/>
                <a:ea typeface="Fira Sans" pitchFamily="34" charset="-122"/>
                <a:cs typeface="Fira Sans" pitchFamily="34" charset="-120"/>
              </a:rPr>
              <a:t>Yani 0 dan farklı değer tüm sutunun yüzde 0.54 sıdır.</a:t>
            </a:r>
            <a:endParaRPr lang="en-US" sz="1515" dirty="0"/>
          </a:p>
        </p:txBody>
      </p:sp>
      <p:sp>
        <p:nvSpPr>
          <p:cNvPr id="9" name="Text 6"/>
          <p:cNvSpPr/>
          <p:nvPr/>
        </p:nvSpPr>
        <p:spPr>
          <a:xfrm>
            <a:off x="2744748" y="6869311"/>
            <a:ext cx="3078956" cy="481132"/>
          </a:xfrm>
          <a:prstGeom prst="rect">
            <a:avLst/>
          </a:prstGeom>
          <a:noFill/>
          <a:ln/>
        </p:spPr>
        <p:txBody>
          <a:bodyPr wrap="none" rtlCol="0" anchor="t"/>
          <a:lstStyle/>
          <a:p>
            <a:pPr algn="l" indent="0" marL="0">
              <a:lnSpc>
                <a:spcPts val="3788"/>
              </a:lnSpc>
              <a:buNone/>
            </a:pPr>
            <a:endParaRPr lang="en-US" sz="3031" dirty="0"/>
          </a:p>
        </p:txBody>
      </p:sp>
      <p:sp>
        <p:nvSpPr>
          <p:cNvPr id="10" name="Text 7"/>
          <p:cNvSpPr/>
          <p:nvPr/>
        </p:nvSpPr>
        <p:spPr>
          <a:xfrm>
            <a:off x="2744748" y="7639050"/>
            <a:ext cx="3078956" cy="481132"/>
          </a:xfrm>
          <a:prstGeom prst="rect">
            <a:avLst/>
          </a:prstGeom>
          <a:noFill/>
          <a:ln/>
        </p:spPr>
        <p:txBody>
          <a:bodyPr wrap="none" rtlCol="0" anchor="t"/>
          <a:lstStyle/>
          <a:p>
            <a:pPr algn="l" indent="0" marL="0">
              <a:lnSpc>
                <a:spcPts val="3788"/>
              </a:lnSpc>
              <a:buNone/>
            </a:pPr>
            <a:endParaRPr lang="en-US" sz="3031"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2696"/>
          </a:xfrm>
          <a:prstGeom prst="rect">
            <a:avLst/>
          </a:prstGeom>
          <a:solidFill>
            <a:srgbClr val="241631"/>
          </a:solidFill>
          <a:ln/>
        </p:spPr>
      </p:sp>
      <p:sp>
        <p:nvSpPr>
          <p:cNvPr id="4" name="Text 2"/>
          <p:cNvSpPr/>
          <p:nvPr/>
        </p:nvSpPr>
        <p:spPr>
          <a:xfrm>
            <a:off x="2533769" y="553522"/>
            <a:ext cx="9562743" cy="1006554"/>
          </a:xfrm>
          <a:prstGeom prst="rect">
            <a:avLst/>
          </a:prstGeom>
          <a:noFill/>
          <a:ln/>
        </p:spPr>
        <p:txBody>
          <a:bodyPr wrap="square" rtlCol="0" anchor="t"/>
          <a:lstStyle/>
          <a:p>
            <a:pPr algn="l" indent="0" marL="0">
              <a:lnSpc>
                <a:spcPts val="3963"/>
              </a:lnSpc>
              <a:buNone/>
            </a:pPr>
            <a:r>
              <a:rPr lang="en-US" sz="3170" b="1" dirty="0">
                <a:solidFill>
                  <a:srgbClr val="FF726D"/>
                </a:solidFill>
                <a:latin typeface="Inconsolata" pitchFamily="34" charset="0"/>
                <a:ea typeface="Inconsolata" pitchFamily="34" charset="-122"/>
                <a:cs typeface="Inconsolata" pitchFamily="34" charset="-120"/>
              </a:rPr>
              <a:t>2.6 - Total Order Items sütununda Veri olan sütunların bölgesel bazda tespiti ve dağılımı</a:t>
            </a:r>
            <a:endParaRPr lang="en-US" sz="3170" dirty="0"/>
          </a:p>
        </p:txBody>
      </p:sp>
      <p:sp>
        <p:nvSpPr>
          <p:cNvPr id="5" name="Text 3"/>
          <p:cNvSpPr/>
          <p:nvPr/>
        </p:nvSpPr>
        <p:spPr>
          <a:xfrm>
            <a:off x="2533769" y="1962626"/>
            <a:ext cx="9562743" cy="644128"/>
          </a:xfrm>
          <a:prstGeom prst="rect">
            <a:avLst/>
          </a:prstGeom>
          <a:noFill/>
          <a:ln/>
        </p:spPr>
        <p:txBody>
          <a:bodyPr wrap="square" rtlCol="0" anchor="t"/>
          <a:lstStyle/>
          <a:p>
            <a:pPr algn="l" indent="0" marL="0">
              <a:lnSpc>
                <a:spcPts val="2536"/>
              </a:lnSpc>
              <a:buNone/>
            </a:pPr>
            <a:r>
              <a:rPr lang="en-US" sz="1585" dirty="0">
                <a:solidFill>
                  <a:srgbClr val="DAD1E6"/>
                </a:solidFill>
                <a:latin typeface="Fira Sans" pitchFamily="34" charset="0"/>
                <a:ea typeface="Fira Sans" pitchFamily="34" charset="-122"/>
                <a:cs typeface="Fira Sans" pitchFamily="34" charset="-120"/>
              </a:rPr>
              <a:t>Birleştirilmiş veri incelendiğinde satışı yapılmış 36 adet ürün olduğu görülmüş, sadece ve sadece bu 36 ürün içerisinde bir şeyler yapılmak istenmiştir.</a:t>
            </a:r>
            <a:endParaRPr lang="en-US" sz="1585" dirty="0"/>
          </a:p>
        </p:txBody>
      </p:sp>
      <p:sp>
        <p:nvSpPr>
          <p:cNvPr id="6" name="Text 4"/>
          <p:cNvSpPr/>
          <p:nvPr/>
        </p:nvSpPr>
        <p:spPr>
          <a:xfrm>
            <a:off x="2533769" y="2833211"/>
            <a:ext cx="9562743" cy="644128"/>
          </a:xfrm>
          <a:prstGeom prst="rect">
            <a:avLst/>
          </a:prstGeom>
          <a:noFill/>
          <a:ln/>
        </p:spPr>
        <p:txBody>
          <a:bodyPr wrap="square" rtlCol="0" anchor="t"/>
          <a:lstStyle/>
          <a:p>
            <a:pPr algn="l" indent="0" marL="0">
              <a:lnSpc>
                <a:spcPts val="2536"/>
              </a:lnSpc>
              <a:buNone/>
            </a:pPr>
            <a:r>
              <a:rPr lang="en-US" sz="1585" dirty="0">
                <a:solidFill>
                  <a:srgbClr val="DAD1E6"/>
                </a:solidFill>
                <a:latin typeface="Fira Sans" pitchFamily="34" charset="0"/>
                <a:ea typeface="Fira Sans" pitchFamily="34" charset="-122"/>
                <a:cs typeface="Fira Sans" pitchFamily="34" charset="-120"/>
              </a:rPr>
              <a:t>Bölgesel olarak bakılmış. 36 ürünün 21 tanesi EKOZ Japonya firmasına, 14 tanesi OZM canada firmasına ve 1 tanesi OZM meksika firmasına ait olduğu görülmüştür.</a:t>
            </a:r>
            <a:endParaRPr lang="en-US" sz="1585" dirty="0"/>
          </a:p>
        </p:txBody>
      </p:sp>
      <p:pic>
        <p:nvPicPr>
          <p:cNvPr id="7" name="Image 0" descr="preencoded.png">    </p:cNvPr>
          <p:cNvPicPr>
            <a:picLocks noChangeAspect="1"/>
          </p:cNvPicPr>
          <p:nvPr/>
        </p:nvPicPr>
        <p:blipFill>
          <a:blip r:embed="rId1"/>
          <a:stretch>
            <a:fillRect/>
          </a:stretch>
        </p:blipFill>
        <p:spPr>
          <a:xfrm>
            <a:off x="2533769" y="3703796"/>
            <a:ext cx="5525095" cy="3426857"/>
          </a:xfrm>
          <a:prstGeom prst="rect">
            <a:avLst/>
          </a:prstGeom>
        </p:spPr>
      </p:pic>
      <p:sp>
        <p:nvSpPr>
          <p:cNvPr id="8" name="Text 5"/>
          <p:cNvSpPr/>
          <p:nvPr/>
        </p:nvSpPr>
        <p:spPr>
          <a:xfrm>
            <a:off x="2533769" y="7357110"/>
            <a:ext cx="9562743" cy="322064"/>
          </a:xfrm>
          <a:prstGeom prst="rect">
            <a:avLst/>
          </a:prstGeom>
          <a:noFill/>
          <a:ln/>
        </p:spPr>
        <p:txBody>
          <a:bodyPr wrap="none" rtlCol="0" anchor="t"/>
          <a:lstStyle/>
          <a:p>
            <a:pPr algn="l" indent="0" marL="0">
              <a:lnSpc>
                <a:spcPts val="2536"/>
              </a:lnSpc>
              <a:buNone/>
            </a:pPr>
            <a:endParaRPr lang="en-US" sz="1585"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3053"/>
          </a:xfrm>
          <a:prstGeom prst="rect">
            <a:avLst/>
          </a:prstGeom>
          <a:solidFill>
            <a:srgbClr val="241631"/>
          </a:solidFill>
          <a:ln/>
        </p:spPr>
      </p:sp>
      <p:sp>
        <p:nvSpPr>
          <p:cNvPr id="4" name="Text 2"/>
          <p:cNvSpPr/>
          <p:nvPr/>
        </p:nvSpPr>
        <p:spPr>
          <a:xfrm>
            <a:off x="2964537" y="503753"/>
            <a:ext cx="8229600" cy="457914"/>
          </a:xfrm>
          <a:prstGeom prst="rect">
            <a:avLst/>
          </a:prstGeom>
          <a:noFill/>
          <a:ln/>
        </p:spPr>
        <p:txBody>
          <a:bodyPr wrap="none" rtlCol="0" anchor="t"/>
          <a:lstStyle/>
          <a:p>
            <a:pPr indent="0" marL="0">
              <a:lnSpc>
                <a:spcPts val="3606"/>
              </a:lnSpc>
              <a:buNone/>
            </a:pPr>
            <a:r>
              <a:rPr lang="en-US" sz="2885" b="1" dirty="0">
                <a:solidFill>
                  <a:srgbClr val="FF726D"/>
                </a:solidFill>
                <a:latin typeface="Inconsolata" pitchFamily="34" charset="0"/>
                <a:ea typeface="Inconsolata" pitchFamily="34" charset="-122"/>
                <a:cs typeface="Inconsolata" pitchFamily="34" charset="-120"/>
              </a:rPr>
              <a:t>1.2 - Bölgelerin Toplam Sayfa Görüntülemeleri</a:t>
            </a:r>
            <a:endParaRPr lang="en-US" sz="2885" dirty="0"/>
          </a:p>
        </p:txBody>
      </p:sp>
      <p:sp>
        <p:nvSpPr>
          <p:cNvPr id="5" name="Text 3"/>
          <p:cNvSpPr/>
          <p:nvPr/>
        </p:nvSpPr>
        <p:spPr>
          <a:xfrm>
            <a:off x="2964537" y="1328023"/>
            <a:ext cx="8701326" cy="586264"/>
          </a:xfrm>
          <a:prstGeom prst="rect">
            <a:avLst/>
          </a:prstGeom>
          <a:noFill/>
          <a:ln/>
        </p:spPr>
        <p:txBody>
          <a:bodyPr wrap="square" rtlCol="0" anchor="t"/>
          <a:lstStyle/>
          <a:p>
            <a:pPr indent="0" marL="0">
              <a:lnSpc>
                <a:spcPts val="2308"/>
              </a:lnSpc>
              <a:buNone/>
            </a:pPr>
            <a:r>
              <a:rPr lang="en-US" sz="1442" dirty="0">
                <a:solidFill>
                  <a:srgbClr val="DAD1E6"/>
                </a:solidFill>
                <a:latin typeface="Fira Sans" pitchFamily="34" charset="0"/>
                <a:ea typeface="Fira Sans" pitchFamily="34" charset="-122"/>
                <a:cs typeface="Fira Sans" pitchFamily="34" charset="-120"/>
              </a:rPr>
              <a:t>Verimizde öncelikle EKOZ Japonya , OZM Canada ve OZM Meksika firmalarına ait veri miktarı görülmüş ve grafik haline getirilmiştir.</a:t>
            </a:r>
            <a:endParaRPr lang="en-US" sz="1442" dirty="0"/>
          </a:p>
        </p:txBody>
      </p:sp>
      <p:sp>
        <p:nvSpPr>
          <p:cNvPr id="6" name="Text 4"/>
          <p:cNvSpPr/>
          <p:nvPr/>
        </p:nvSpPr>
        <p:spPr>
          <a:xfrm>
            <a:off x="2964537" y="2120265"/>
            <a:ext cx="8701326" cy="586264"/>
          </a:xfrm>
          <a:prstGeom prst="rect">
            <a:avLst/>
          </a:prstGeom>
          <a:noFill/>
          <a:ln/>
        </p:spPr>
        <p:txBody>
          <a:bodyPr wrap="square" rtlCol="0" anchor="t"/>
          <a:lstStyle/>
          <a:p>
            <a:pPr indent="0" marL="0">
              <a:lnSpc>
                <a:spcPts val="2308"/>
              </a:lnSpc>
              <a:buNone/>
            </a:pPr>
            <a:r>
              <a:rPr lang="en-US" sz="1442" dirty="0">
                <a:solidFill>
                  <a:srgbClr val="DAD1E6"/>
                </a:solidFill>
                <a:latin typeface="Fira Sans" pitchFamily="34" charset="0"/>
                <a:ea typeface="Fira Sans" pitchFamily="34" charset="-122"/>
                <a:cs typeface="Fira Sans" pitchFamily="34" charset="-120"/>
              </a:rPr>
              <a:t>Elde ettiğimiz birleştirilmiş datada EKOZ Japonya firmasına ait 5291 , OZM Canada firmasına ait 922 ve OZM Meksika firmasına ait 484 veriyi inceleyeceğiz.</a:t>
            </a:r>
            <a:endParaRPr lang="en-US" sz="1442" dirty="0"/>
          </a:p>
        </p:txBody>
      </p:sp>
      <p:sp>
        <p:nvSpPr>
          <p:cNvPr id="7" name="Text 5"/>
          <p:cNvSpPr/>
          <p:nvPr/>
        </p:nvSpPr>
        <p:spPr>
          <a:xfrm>
            <a:off x="2964537" y="2912507"/>
            <a:ext cx="8701326" cy="293132"/>
          </a:xfrm>
          <a:prstGeom prst="rect">
            <a:avLst/>
          </a:prstGeom>
          <a:noFill/>
          <a:ln/>
        </p:spPr>
        <p:txBody>
          <a:bodyPr wrap="none" rtlCol="0" anchor="t"/>
          <a:lstStyle/>
          <a:p>
            <a:pPr indent="0" marL="0">
              <a:lnSpc>
                <a:spcPts val="2308"/>
              </a:lnSpc>
              <a:buNone/>
            </a:pPr>
            <a:endParaRPr lang="en-US" sz="1442" dirty="0"/>
          </a:p>
        </p:txBody>
      </p:sp>
      <p:pic>
        <p:nvPicPr>
          <p:cNvPr id="8" name="Image 0" descr="preencoded.png">    </p:cNvPr>
          <p:cNvPicPr>
            <a:picLocks noChangeAspect="1"/>
          </p:cNvPicPr>
          <p:nvPr/>
        </p:nvPicPr>
        <p:blipFill>
          <a:blip r:embed="rId1"/>
          <a:stretch>
            <a:fillRect/>
          </a:stretch>
        </p:blipFill>
        <p:spPr>
          <a:xfrm>
            <a:off x="2964537" y="3411617"/>
            <a:ext cx="8701326" cy="4317683"/>
          </a:xfrm>
          <a:prstGeom prst="rect">
            <a:avLst/>
          </a:prstGeom>
        </p:spPr>
      </p:pic>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10322957"/>
          </a:xfrm>
          <a:prstGeom prst="rect">
            <a:avLst/>
          </a:prstGeom>
          <a:solidFill>
            <a:srgbClr val="241631"/>
          </a:solidFill>
          <a:ln/>
        </p:spPr>
      </p:sp>
      <p:sp>
        <p:nvSpPr>
          <p:cNvPr id="4" name="Text 2"/>
          <p:cNvSpPr/>
          <p:nvPr/>
        </p:nvSpPr>
        <p:spPr>
          <a:xfrm>
            <a:off x="3621167" y="427673"/>
            <a:ext cx="7388066" cy="777716"/>
          </a:xfrm>
          <a:prstGeom prst="rect">
            <a:avLst/>
          </a:prstGeom>
          <a:noFill/>
          <a:ln/>
        </p:spPr>
        <p:txBody>
          <a:bodyPr wrap="square" rtlCol="0" anchor="t"/>
          <a:lstStyle/>
          <a:p>
            <a:pPr algn="l" indent="0" marL="0">
              <a:lnSpc>
                <a:spcPts val="3062"/>
              </a:lnSpc>
              <a:buNone/>
            </a:pPr>
            <a:r>
              <a:rPr lang="en-US" sz="2449" b="1" dirty="0">
                <a:solidFill>
                  <a:srgbClr val="FF726D"/>
                </a:solidFill>
                <a:latin typeface="Inconsolata" pitchFamily="34" charset="0"/>
                <a:ea typeface="Inconsolata" pitchFamily="34" charset="-122"/>
                <a:cs typeface="Inconsolata" pitchFamily="34" charset="-120"/>
              </a:rPr>
              <a:t>2.6 - Total Order Items sütununda Veri olan sütunların bölgesel bazda tespiti ve dağılımı</a:t>
            </a:r>
            <a:endParaRPr lang="en-US" sz="2449" dirty="0"/>
          </a:p>
        </p:txBody>
      </p:sp>
      <p:sp>
        <p:nvSpPr>
          <p:cNvPr id="5" name="Text 3"/>
          <p:cNvSpPr/>
          <p:nvPr/>
        </p:nvSpPr>
        <p:spPr>
          <a:xfrm>
            <a:off x="3621167" y="1516380"/>
            <a:ext cx="7388066" cy="746165"/>
          </a:xfrm>
          <a:prstGeom prst="rect">
            <a:avLst/>
          </a:prstGeom>
          <a:noFill/>
          <a:ln/>
        </p:spPr>
        <p:txBody>
          <a:bodyPr wrap="squar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Bu 36 üründen görüntülenme sayısı en yüksek olan üründen yani görüntülenme sayısı 490 olan üründen sadece 1 tane satılmış, sıralama göre 15. Sırada olan üründen yani görüntülenme sayısı 52 olan üründen ise 4 adet satılmış.</a:t>
            </a:r>
            <a:endParaRPr lang="en-US" sz="1225" dirty="0"/>
          </a:p>
        </p:txBody>
      </p:sp>
      <p:sp>
        <p:nvSpPr>
          <p:cNvPr id="6" name="Text 4"/>
          <p:cNvSpPr/>
          <p:nvPr/>
        </p:nvSpPr>
        <p:spPr>
          <a:xfrm>
            <a:off x="3776782" y="2538293"/>
            <a:ext cx="423982"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SN</a:t>
            </a:r>
            <a:endParaRPr lang="en-US" sz="1225" dirty="0"/>
          </a:p>
        </p:txBody>
      </p:sp>
      <p:sp>
        <p:nvSpPr>
          <p:cNvPr id="7" name="Text 5"/>
          <p:cNvSpPr/>
          <p:nvPr/>
        </p:nvSpPr>
        <p:spPr>
          <a:xfrm>
            <a:off x="4519374" y="2538293"/>
            <a:ext cx="1393150"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ASIN</a:t>
            </a:r>
            <a:endParaRPr lang="en-US" sz="1225" dirty="0"/>
          </a:p>
        </p:txBody>
      </p:sp>
      <p:sp>
        <p:nvSpPr>
          <p:cNvPr id="8" name="Text 6"/>
          <p:cNvSpPr/>
          <p:nvPr/>
        </p:nvSpPr>
        <p:spPr>
          <a:xfrm>
            <a:off x="6231136" y="2538293"/>
            <a:ext cx="537567" cy="497443"/>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Page View</a:t>
            </a:r>
            <a:endParaRPr lang="en-US" sz="1225" dirty="0"/>
          </a:p>
        </p:txBody>
      </p:sp>
      <p:sp>
        <p:nvSpPr>
          <p:cNvPr id="9" name="Text 7"/>
          <p:cNvSpPr/>
          <p:nvPr/>
        </p:nvSpPr>
        <p:spPr>
          <a:xfrm>
            <a:off x="7087314" y="2538293"/>
            <a:ext cx="751880" cy="497443"/>
          </a:xfrm>
          <a:prstGeom prst="rect">
            <a:avLst/>
          </a:prstGeom>
          <a:noFill/>
          <a:ln/>
        </p:spPr>
        <p:txBody>
          <a:bodyPr wrap="squar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Order Items</a:t>
            </a:r>
            <a:endParaRPr lang="en-US" sz="1225" dirty="0"/>
          </a:p>
        </p:txBody>
      </p:sp>
      <p:sp>
        <p:nvSpPr>
          <p:cNvPr id="10" name="Text 8"/>
          <p:cNvSpPr/>
          <p:nvPr/>
        </p:nvSpPr>
        <p:spPr>
          <a:xfrm>
            <a:off x="8157805" y="2538293"/>
            <a:ext cx="1019294"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Region</a:t>
            </a:r>
            <a:endParaRPr lang="en-US" sz="1225" dirty="0"/>
          </a:p>
        </p:txBody>
      </p:sp>
      <p:sp>
        <p:nvSpPr>
          <p:cNvPr id="11" name="Text 9"/>
          <p:cNvSpPr/>
          <p:nvPr/>
        </p:nvSpPr>
        <p:spPr>
          <a:xfrm>
            <a:off x="9495711" y="2538293"/>
            <a:ext cx="1357789" cy="248722"/>
          </a:xfrm>
          <a:prstGeom prst="rect">
            <a:avLst/>
          </a:prstGeom>
          <a:noFill/>
          <a:ln/>
        </p:spPr>
        <p:txBody>
          <a:bodyPr wrap="none" rtlCol="0" anchor="t"/>
          <a:lstStyle/>
          <a:p>
            <a:pPr indent="0" marL="0">
              <a:lnSpc>
                <a:spcPts val="1960"/>
              </a:lnSpc>
              <a:buNone/>
            </a:pPr>
            <a:r>
              <a:rPr lang="en-US" sz="1225" dirty="0">
                <a:solidFill>
                  <a:srgbClr val="DAD1E6"/>
                </a:solidFill>
                <a:latin typeface="Fira Sans" pitchFamily="34" charset="0"/>
                <a:ea typeface="Fira Sans" pitchFamily="34" charset="-122"/>
                <a:cs typeface="Fira Sans" pitchFamily="34" charset="-120"/>
              </a:rPr>
              <a:t>B2B</a:t>
            </a:r>
            <a:endParaRPr lang="en-US" sz="1225" dirty="0"/>
          </a:p>
        </p:txBody>
      </p:sp>
      <p:sp>
        <p:nvSpPr>
          <p:cNvPr id="12" name="Shape 10"/>
          <p:cNvSpPr/>
          <p:nvPr/>
        </p:nvSpPr>
        <p:spPr>
          <a:xfrm>
            <a:off x="3621167" y="3136583"/>
            <a:ext cx="7388066" cy="4492942"/>
          </a:xfrm>
          <a:prstGeom prst="rect">
            <a:avLst/>
          </a:prstGeom>
          <a:solidFill>
            <a:srgbClr val="312140"/>
          </a:solidFill>
          <a:ln/>
        </p:spPr>
      </p:sp>
      <p:sp>
        <p:nvSpPr>
          <p:cNvPr id="13" name="Text 11"/>
          <p:cNvSpPr/>
          <p:nvPr/>
        </p:nvSpPr>
        <p:spPr>
          <a:xfrm>
            <a:off x="3776782" y="3237428"/>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 </a:t>
            </a:r>
            <a:endParaRPr lang="en-US" sz="980" dirty="0"/>
          </a:p>
        </p:txBody>
      </p:sp>
      <p:sp>
        <p:nvSpPr>
          <p:cNvPr id="14" name="Text 12"/>
          <p:cNvSpPr/>
          <p:nvPr/>
        </p:nvSpPr>
        <p:spPr>
          <a:xfrm>
            <a:off x="3776782" y="3529727"/>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2</a:t>
            </a:r>
            <a:endParaRPr lang="en-US" sz="980" dirty="0"/>
          </a:p>
        </p:txBody>
      </p:sp>
      <p:sp>
        <p:nvSpPr>
          <p:cNvPr id="15" name="Text 13"/>
          <p:cNvSpPr/>
          <p:nvPr/>
        </p:nvSpPr>
        <p:spPr>
          <a:xfrm>
            <a:off x="3776782" y="3822025"/>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3</a:t>
            </a:r>
            <a:endParaRPr lang="en-US" sz="980" dirty="0"/>
          </a:p>
        </p:txBody>
      </p:sp>
      <p:sp>
        <p:nvSpPr>
          <p:cNvPr id="16" name="Text 14"/>
          <p:cNvSpPr/>
          <p:nvPr/>
        </p:nvSpPr>
        <p:spPr>
          <a:xfrm>
            <a:off x="3776782" y="4114324"/>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4</a:t>
            </a:r>
            <a:endParaRPr lang="en-US" sz="980" dirty="0"/>
          </a:p>
        </p:txBody>
      </p:sp>
      <p:sp>
        <p:nvSpPr>
          <p:cNvPr id="17" name="Text 15"/>
          <p:cNvSpPr/>
          <p:nvPr/>
        </p:nvSpPr>
        <p:spPr>
          <a:xfrm>
            <a:off x="3776782" y="4406622"/>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5</a:t>
            </a:r>
            <a:endParaRPr lang="en-US" sz="980" dirty="0"/>
          </a:p>
        </p:txBody>
      </p:sp>
      <p:sp>
        <p:nvSpPr>
          <p:cNvPr id="18" name="Text 16"/>
          <p:cNvSpPr/>
          <p:nvPr/>
        </p:nvSpPr>
        <p:spPr>
          <a:xfrm>
            <a:off x="3776782" y="4698921"/>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6</a:t>
            </a:r>
            <a:endParaRPr lang="en-US" sz="980" dirty="0"/>
          </a:p>
        </p:txBody>
      </p:sp>
      <p:sp>
        <p:nvSpPr>
          <p:cNvPr id="19" name="Text 17"/>
          <p:cNvSpPr/>
          <p:nvPr/>
        </p:nvSpPr>
        <p:spPr>
          <a:xfrm>
            <a:off x="3776782" y="4991219"/>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7</a:t>
            </a:r>
            <a:endParaRPr lang="en-US" sz="980" dirty="0"/>
          </a:p>
        </p:txBody>
      </p:sp>
      <p:sp>
        <p:nvSpPr>
          <p:cNvPr id="20" name="Text 18"/>
          <p:cNvSpPr/>
          <p:nvPr/>
        </p:nvSpPr>
        <p:spPr>
          <a:xfrm>
            <a:off x="3776782" y="5283518"/>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8</a:t>
            </a:r>
            <a:endParaRPr lang="en-US" sz="980" dirty="0"/>
          </a:p>
        </p:txBody>
      </p:sp>
      <p:sp>
        <p:nvSpPr>
          <p:cNvPr id="21" name="Text 19"/>
          <p:cNvSpPr/>
          <p:nvPr/>
        </p:nvSpPr>
        <p:spPr>
          <a:xfrm>
            <a:off x="3776782" y="5575816"/>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9</a:t>
            </a:r>
            <a:endParaRPr lang="en-US" sz="980" dirty="0"/>
          </a:p>
        </p:txBody>
      </p:sp>
      <p:sp>
        <p:nvSpPr>
          <p:cNvPr id="22" name="Text 20"/>
          <p:cNvSpPr/>
          <p:nvPr/>
        </p:nvSpPr>
        <p:spPr>
          <a:xfrm>
            <a:off x="3776782" y="5868114"/>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10</a:t>
            </a:r>
            <a:endParaRPr lang="en-US" sz="980" dirty="0"/>
          </a:p>
        </p:txBody>
      </p:sp>
      <p:sp>
        <p:nvSpPr>
          <p:cNvPr id="23" name="Text 21"/>
          <p:cNvSpPr/>
          <p:nvPr/>
        </p:nvSpPr>
        <p:spPr>
          <a:xfrm>
            <a:off x="3776782" y="6160413"/>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11</a:t>
            </a:r>
            <a:endParaRPr lang="en-US" sz="980" dirty="0"/>
          </a:p>
        </p:txBody>
      </p:sp>
      <p:sp>
        <p:nvSpPr>
          <p:cNvPr id="24" name="Text 22"/>
          <p:cNvSpPr/>
          <p:nvPr/>
        </p:nvSpPr>
        <p:spPr>
          <a:xfrm>
            <a:off x="3776782" y="6452711"/>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12</a:t>
            </a:r>
            <a:endParaRPr lang="en-US" sz="980" dirty="0"/>
          </a:p>
        </p:txBody>
      </p:sp>
      <p:sp>
        <p:nvSpPr>
          <p:cNvPr id="25" name="Text 23"/>
          <p:cNvSpPr/>
          <p:nvPr/>
        </p:nvSpPr>
        <p:spPr>
          <a:xfrm>
            <a:off x="3776782" y="6745010"/>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13</a:t>
            </a:r>
            <a:endParaRPr lang="en-US" sz="980" dirty="0"/>
          </a:p>
        </p:txBody>
      </p:sp>
      <p:sp>
        <p:nvSpPr>
          <p:cNvPr id="26" name="Text 24"/>
          <p:cNvSpPr/>
          <p:nvPr/>
        </p:nvSpPr>
        <p:spPr>
          <a:xfrm>
            <a:off x="3776782" y="7037308"/>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14</a:t>
            </a:r>
            <a:endParaRPr lang="en-US" sz="980" dirty="0"/>
          </a:p>
        </p:txBody>
      </p:sp>
      <p:sp>
        <p:nvSpPr>
          <p:cNvPr id="27" name="Text 25"/>
          <p:cNvSpPr/>
          <p:nvPr/>
        </p:nvSpPr>
        <p:spPr>
          <a:xfrm>
            <a:off x="3776782" y="7329607"/>
            <a:ext cx="423982"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15</a:t>
            </a:r>
            <a:endParaRPr lang="en-US" sz="980" dirty="0"/>
          </a:p>
        </p:txBody>
      </p:sp>
      <p:sp>
        <p:nvSpPr>
          <p:cNvPr id="28" name="Text 26"/>
          <p:cNvSpPr/>
          <p:nvPr/>
        </p:nvSpPr>
        <p:spPr>
          <a:xfrm>
            <a:off x="4519374" y="3237428"/>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B07W79YBDR</a:t>
            </a:r>
            <a:endParaRPr lang="en-US" sz="980" dirty="0"/>
          </a:p>
        </p:txBody>
      </p:sp>
      <p:sp>
        <p:nvSpPr>
          <p:cNvPr id="29" name="Text 27"/>
          <p:cNvSpPr/>
          <p:nvPr/>
        </p:nvSpPr>
        <p:spPr>
          <a:xfrm>
            <a:off x="4519374" y="3529727"/>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B09QGSK8VF</a:t>
            </a:r>
            <a:endParaRPr lang="en-US" sz="980" dirty="0"/>
          </a:p>
        </p:txBody>
      </p:sp>
      <p:sp>
        <p:nvSpPr>
          <p:cNvPr id="30" name="Text 28"/>
          <p:cNvSpPr/>
          <p:nvPr/>
        </p:nvSpPr>
        <p:spPr>
          <a:xfrm>
            <a:off x="4519374" y="3822025"/>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B07JQ3TLZ4</a:t>
            </a:r>
            <a:endParaRPr lang="en-US" sz="980" dirty="0"/>
          </a:p>
        </p:txBody>
      </p:sp>
      <p:sp>
        <p:nvSpPr>
          <p:cNvPr id="31" name="Text 29"/>
          <p:cNvSpPr/>
          <p:nvPr/>
        </p:nvSpPr>
        <p:spPr>
          <a:xfrm>
            <a:off x="4519374" y="4114324"/>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B0BJ4MD47G</a:t>
            </a:r>
            <a:endParaRPr lang="en-US" sz="980" dirty="0"/>
          </a:p>
        </p:txBody>
      </p:sp>
      <p:sp>
        <p:nvSpPr>
          <p:cNvPr id="32" name="Text 30"/>
          <p:cNvSpPr/>
          <p:nvPr/>
        </p:nvSpPr>
        <p:spPr>
          <a:xfrm>
            <a:off x="4519374" y="4406622"/>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B07WGH7QNP</a:t>
            </a:r>
            <a:endParaRPr lang="en-US" sz="980" dirty="0"/>
          </a:p>
        </p:txBody>
      </p:sp>
      <p:sp>
        <p:nvSpPr>
          <p:cNvPr id="33" name="Text 31"/>
          <p:cNvSpPr/>
          <p:nvPr/>
        </p:nvSpPr>
        <p:spPr>
          <a:xfrm>
            <a:off x="4519374" y="4698921"/>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B014T9MM1M</a:t>
            </a:r>
            <a:endParaRPr lang="en-US" sz="980" dirty="0"/>
          </a:p>
        </p:txBody>
      </p:sp>
      <p:sp>
        <p:nvSpPr>
          <p:cNvPr id="34" name="Text 32"/>
          <p:cNvSpPr/>
          <p:nvPr/>
        </p:nvSpPr>
        <p:spPr>
          <a:xfrm>
            <a:off x="4519374" y="4991219"/>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B099K8XFG6</a:t>
            </a:r>
            <a:endParaRPr lang="en-US" sz="980" dirty="0"/>
          </a:p>
        </p:txBody>
      </p:sp>
      <p:sp>
        <p:nvSpPr>
          <p:cNvPr id="35" name="Text 33"/>
          <p:cNvSpPr/>
          <p:nvPr/>
        </p:nvSpPr>
        <p:spPr>
          <a:xfrm>
            <a:off x="4519374" y="5283518"/>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B06XT5XXWL</a:t>
            </a:r>
            <a:endParaRPr lang="en-US" sz="980" dirty="0"/>
          </a:p>
        </p:txBody>
      </p:sp>
      <p:sp>
        <p:nvSpPr>
          <p:cNvPr id="36" name="Text 34"/>
          <p:cNvSpPr/>
          <p:nvPr/>
        </p:nvSpPr>
        <p:spPr>
          <a:xfrm>
            <a:off x="4519374" y="5575816"/>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B00R4ZVETA</a:t>
            </a:r>
            <a:endParaRPr lang="en-US" sz="980" dirty="0"/>
          </a:p>
        </p:txBody>
      </p:sp>
      <p:sp>
        <p:nvSpPr>
          <p:cNvPr id="37" name="Text 35"/>
          <p:cNvSpPr/>
          <p:nvPr/>
        </p:nvSpPr>
        <p:spPr>
          <a:xfrm>
            <a:off x="4519374" y="5868114"/>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B08JZHV5F1</a:t>
            </a:r>
            <a:endParaRPr lang="en-US" sz="980" dirty="0"/>
          </a:p>
        </p:txBody>
      </p:sp>
      <p:sp>
        <p:nvSpPr>
          <p:cNvPr id="38" name="Text 36"/>
          <p:cNvSpPr/>
          <p:nvPr/>
        </p:nvSpPr>
        <p:spPr>
          <a:xfrm>
            <a:off x="4519374" y="6160413"/>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B087WJYZVQ</a:t>
            </a:r>
            <a:endParaRPr lang="en-US" sz="980" dirty="0"/>
          </a:p>
        </p:txBody>
      </p:sp>
      <p:sp>
        <p:nvSpPr>
          <p:cNvPr id="39" name="Text 37"/>
          <p:cNvSpPr/>
          <p:nvPr/>
        </p:nvSpPr>
        <p:spPr>
          <a:xfrm>
            <a:off x="4519374" y="6452711"/>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B09S9V8BLQ</a:t>
            </a:r>
            <a:endParaRPr lang="en-US" sz="980" dirty="0"/>
          </a:p>
        </p:txBody>
      </p:sp>
      <p:sp>
        <p:nvSpPr>
          <p:cNvPr id="40" name="Text 38"/>
          <p:cNvSpPr/>
          <p:nvPr/>
        </p:nvSpPr>
        <p:spPr>
          <a:xfrm>
            <a:off x="4519374" y="6745010"/>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B07P1DH15R</a:t>
            </a:r>
            <a:endParaRPr lang="en-US" sz="980" dirty="0"/>
          </a:p>
        </p:txBody>
      </p:sp>
      <p:sp>
        <p:nvSpPr>
          <p:cNvPr id="41" name="Text 39"/>
          <p:cNvSpPr/>
          <p:nvPr/>
        </p:nvSpPr>
        <p:spPr>
          <a:xfrm>
            <a:off x="4519374" y="7037308"/>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B000E0R8IS</a:t>
            </a:r>
            <a:endParaRPr lang="en-US" sz="980" dirty="0"/>
          </a:p>
        </p:txBody>
      </p:sp>
      <p:sp>
        <p:nvSpPr>
          <p:cNvPr id="42" name="Text 40"/>
          <p:cNvSpPr/>
          <p:nvPr/>
        </p:nvSpPr>
        <p:spPr>
          <a:xfrm>
            <a:off x="4519374" y="7329607"/>
            <a:ext cx="139315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B07JGBZYJB</a:t>
            </a:r>
            <a:endParaRPr lang="en-US" sz="980" dirty="0"/>
          </a:p>
        </p:txBody>
      </p:sp>
      <p:sp>
        <p:nvSpPr>
          <p:cNvPr id="43" name="Text 41"/>
          <p:cNvSpPr/>
          <p:nvPr/>
        </p:nvSpPr>
        <p:spPr>
          <a:xfrm>
            <a:off x="6231136" y="3237428"/>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490</a:t>
            </a:r>
            <a:endParaRPr lang="en-US" sz="980" dirty="0"/>
          </a:p>
        </p:txBody>
      </p:sp>
      <p:sp>
        <p:nvSpPr>
          <p:cNvPr id="44" name="Text 42"/>
          <p:cNvSpPr/>
          <p:nvPr/>
        </p:nvSpPr>
        <p:spPr>
          <a:xfrm>
            <a:off x="6231136" y="3529727"/>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430</a:t>
            </a:r>
            <a:endParaRPr lang="en-US" sz="980" dirty="0"/>
          </a:p>
        </p:txBody>
      </p:sp>
      <p:sp>
        <p:nvSpPr>
          <p:cNvPr id="45" name="Text 43"/>
          <p:cNvSpPr/>
          <p:nvPr/>
        </p:nvSpPr>
        <p:spPr>
          <a:xfrm>
            <a:off x="6231136" y="3822025"/>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357</a:t>
            </a:r>
            <a:endParaRPr lang="en-US" sz="980" dirty="0"/>
          </a:p>
        </p:txBody>
      </p:sp>
      <p:sp>
        <p:nvSpPr>
          <p:cNvPr id="46" name="Text 44"/>
          <p:cNvSpPr/>
          <p:nvPr/>
        </p:nvSpPr>
        <p:spPr>
          <a:xfrm>
            <a:off x="6231136" y="4114324"/>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313</a:t>
            </a:r>
            <a:endParaRPr lang="en-US" sz="980" dirty="0"/>
          </a:p>
        </p:txBody>
      </p:sp>
      <p:sp>
        <p:nvSpPr>
          <p:cNvPr id="47" name="Text 45"/>
          <p:cNvSpPr/>
          <p:nvPr/>
        </p:nvSpPr>
        <p:spPr>
          <a:xfrm>
            <a:off x="6231136" y="4406622"/>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300</a:t>
            </a:r>
            <a:endParaRPr lang="en-US" sz="980" dirty="0"/>
          </a:p>
        </p:txBody>
      </p:sp>
      <p:sp>
        <p:nvSpPr>
          <p:cNvPr id="48" name="Text 46"/>
          <p:cNvSpPr/>
          <p:nvPr/>
        </p:nvSpPr>
        <p:spPr>
          <a:xfrm>
            <a:off x="6231136" y="4698921"/>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283</a:t>
            </a:r>
            <a:endParaRPr lang="en-US" sz="980" dirty="0"/>
          </a:p>
        </p:txBody>
      </p:sp>
      <p:sp>
        <p:nvSpPr>
          <p:cNvPr id="49" name="Text 47"/>
          <p:cNvSpPr/>
          <p:nvPr/>
        </p:nvSpPr>
        <p:spPr>
          <a:xfrm>
            <a:off x="6231136" y="4991219"/>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161</a:t>
            </a:r>
            <a:endParaRPr lang="en-US" sz="980" dirty="0"/>
          </a:p>
        </p:txBody>
      </p:sp>
      <p:sp>
        <p:nvSpPr>
          <p:cNvPr id="50" name="Text 48"/>
          <p:cNvSpPr/>
          <p:nvPr/>
        </p:nvSpPr>
        <p:spPr>
          <a:xfrm>
            <a:off x="6231136" y="5283518"/>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160</a:t>
            </a:r>
            <a:endParaRPr lang="en-US" sz="980" dirty="0"/>
          </a:p>
        </p:txBody>
      </p:sp>
      <p:sp>
        <p:nvSpPr>
          <p:cNvPr id="51" name="Text 49"/>
          <p:cNvSpPr/>
          <p:nvPr/>
        </p:nvSpPr>
        <p:spPr>
          <a:xfrm>
            <a:off x="6231136" y="5575816"/>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115</a:t>
            </a:r>
            <a:endParaRPr lang="en-US" sz="980" dirty="0"/>
          </a:p>
        </p:txBody>
      </p:sp>
      <p:sp>
        <p:nvSpPr>
          <p:cNvPr id="52" name="Text 50"/>
          <p:cNvSpPr/>
          <p:nvPr/>
        </p:nvSpPr>
        <p:spPr>
          <a:xfrm>
            <a:off x="6231136" y="5868114"/>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103</a:t>
            </a:r>
            <a:endParaRPr lang="en-US" sz="980" dirty="0"/>
          </a:p>
        </p:txBody>
      </p:sp>
      <p:sp>
        <p:nvSpPr>
          <p:cNvPr id="53" name="Text 51"/>
          <p:cNvSpPr/>
          <p:nvPr/>
        </p:nvSpPr>
        <p:spPr>
          <a:xfrm>
            <a:off x="6231136" y="6160413"/>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85</a:t>
            </a:r>
            <a:endParaRPr lang="en-US" sz="980" dirty="0"/>
          </a:p>
        </p:txBody>
      </p:sp>
      <p:sp>
        <p:nvSpPr>
          <p:cNvPr id="54" name="Text 52"/>
          <p:cNvSpPr/>
          <p:nvPr/>
        </p:nvSpPr>
        <p:spPr>
          <a:xfrm>
            <a:off x="6231136" y="6452711"/>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66</a:t>
            </a:r>
            <a:endParaRPr lang="en-US" sz="980" dirty="0"/>
          </a:p>
        </p:txBody>
      </p:sp>
      <p:sp>
        <p:nvSpPr>
          <p:cNvPr id="55" name="Text 53"/>
          <p:cNvSpPr/>
          <p:nvPr/>
        </p:nvSpPr>
        <p:spPr>
          <a:xfrm>
            <a:off x="6231136" y="6745010"/>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65</a:t>
            </a:r>
            <a:endParaRPr lang="en-US" sz="980" dirty="0"/>
          </a:p>
        </p:txBody>
      </p:sp>
      <p:sp>
        <p:nvSpPr>
          <p:cNvPr id="56" name="Text 54"/>
          <p:cNvSpPr/>
          <p:nvPr/>
        </p:nvSpPr>
        <p:spPr>
          <a:xfrm>
            <a:off x="6231136" y="7037308"/>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57</a:t>
            </a:r>
            <a:endParaRPr lang="en-US" sz="980" dirty="0"/>
          </a:p>
        </p:txBody>
      </p:sp>
      <p:sp>
        <p:nvSpPr>
          <p:cNvPr id="57" name="Text 55"/>
          <p:cNvSpPr/>
          <p:nvPr/>
        </p:nvSpPr>
        <p:spPr>
          <a:xfrm>
            <a:off x="6231136" y="7329607"/>
            <a:ext cx="537567"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52</a:t>
            </a:r>
            <a:endParaRPr lang="en-US" sz="980" dirty="0"/>
          </a:p>
        </p:txBody>
      </p:sp>
      <p:sp>
        <p:nvSpPr>
          <p:cNvPr id="58" name="Text 56"/>
          <p:cNvSpPr/>
          <p:nvPr/>
        </p:nvSpPr>
        <p:spPr>
          <a:xfrm>
            <a:off x="7087314" y="3237428"/>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59" name="Text 57"/>
          <p:cNvSpPr/>
          <p:nvPr/>
        </p:nvSpPr>
        <p:spPr>
          <a:xfrm>
            <a:off x="7087314" y="3529727"/>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2</a:t>
            </a:r>
            <a:endParaRPr lang="en-US" sz="980" dirty="0"/>
          </a:p>
        </p:txBody>
      </p:sp>
      <p:sp>
        <p:nvSpPr>
          <p:cNvPr id="60" name="Text 58"/>
          <p:cNvSpPr/>
          <p:nvPr/>
        </p:nvSpPr>
        <p:spPr>
          <a:xfrm>
            <a:off x="7087314" y="3822025"/>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1" name="Text 59"/>
          <p:cNvSpPr/>
          <p:nvPr/>
        </p:nvSpPr>
        <p:spPr>
          <a:xfrm>
            <a:off x="7087314" y="4114324"/>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2" name="Text 60"/>
          <p:cNvSpPr/>
          <p:nvPr/>
        </p:nvSpPr>
        <p:spPr>
          <a:xfrm>
            <a:off x="7087314" y="4406622"/>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3" name="Text 61"/>
          <p:cNvSpPr/>
          <p:nvPr/>
        </p:nvSpPr>
        <p:spPr>
          <a:xfrm>
            <a:off x="7087314" y="4698921"/>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4" name="Text 62"/>
          <p:cNvSpPr/>
          <p:nvPr/>
        </p:nvSpPr>
        <p:spPr>
          <a:xfrm>
            <a:off x="7087314" y="4991219"/>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5" name="Text 63"/>
          <p:cNvSpPr/>
          <p:nvPr/>
        </p:nvSpPr>
        <p:spPr>
          <a:xfrm>
            <a:off x="7087314" y="5283518"/>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6" name="Text 64"/>
          <p:cNvSpPr/>
          <p:nvPr/>
        </p:nvSpPr>
        <p:spPr>
          <a:xfrm>
            <a:off x="7087314" y="5575816"/>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7" name="Text 65"/>
          <p:cNvSpPr/>
          <p:nvPr/>
        </p:nvSpPr>
        <p:spPr>
          <a:xfrm>
            <a:off x="7087314" y="5868114"/>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8" name="Text 66"/>
          <p:cNvSpPr/>
          <p:nvPr/>
        </p:nvSpPr>
        <p:spPr>
          <a:xfrm>
            <a:off x="7087314" y="6160413"/>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69" name="Text 67"/>
          <p:cNvSpPr/>
          <p:nvPr/>
        </p:nvSpPr>
        <p:spPr>
          <a:xfrm>
            <a:off x="7087314" y="6452711"/>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70" name="Text 68"/>
          <p:cNvSpPr/>
          <p:nvPr/>
        </p:nvSpPr>
        <p:spPr>
          <a:xfrm>
            <a:off x="7087314" y="6745010"/>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71" name="Text 69"/>
          <p:cNvSpPr/>
          <p:nvPr/>
        </p:nvSpPr>
        <p:spPr>
          <a:xfrm>
            <a:off x="7087314" y="7037308"/>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72" name="Text 70"/>
          <p:cNvSpPr/>
          <p:nvPr/>
        </p:nvSpPr>
        <p:spPr>
          <a:xfrm>
            <a:off x="7087314" y="7329607"/>
            <a:ext cx="751880"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4</a:t>
            </a:r>
            <a:endParaRPr lang="en-US" sz="980" dirty="0"/>
          </a:p>
        </p:txBody>
      </p:sp>
      <p:sp>
        <p:nvSpPr>
          <p:cNvPr id="73" name="Text 71"/>
          <p:cNvSpPr/>
          <p:nvPr/>
        </p:nvSpPr>
        <p:spPr>
          <a:xfrm>
            <a:off x="8157805" y="3237428"/>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4" name="Text 72"/>
          <p:cNvSpPr/>
          <p:nvPr/>
        </p:nvSpPr>
        <p:spPr>
          <a:xfrm>
            <a:off x="8157805" y="3529727"/>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5" name="Text 73"/>
          <p:cNvSpPr/>
          <p:nvPr/>
        </p:nvSpPr>
        <p:spPr>
          <a:xfrm>
            <a:off x="8157805" y="3822025"/>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6" name="Text 74"/>
          <p:cNvSpPr/>
          <p:nvPr/>
        </p:nvSpPr>
        <p:spPr>
          <a:xfrm>
            <a:off x="8157805" y="4114324"/>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7" name="Text 75"/>
          <p:cNvSpPr/>
          <p:nvPr/>
        </p:nvSpPr>
        <p:spPr>
          <a:xfrm>
            <a:off x="8157805" y="4406622"/>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8" name="Text 76"/>
          <p:cNvSpPr/>
          <p:nvPr/>
        </p:nvSpPr>
        <p:spPr>
          <a:xfrm>
            <a:off x="8157805" y="4698921"/>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79" name="Text 77"/>
          <p:cNvSpPr/>
          <p:nvPr/>
        </p:nvSpPr>
        <p:spPr>
          <a:xfrm>
            <a:off x="8157805" y="4991219"/>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EKOZ-ja</a:t>
            </a:r>
            <a:endParaRPr lang="en-US" sz="980" dirty="0"/>
          </a:p>
        </p:txBody>
      </p:sp>
      <p:sp>
        <p:nvSpPr>
          <p:cNvPr id="80" name="Text 78"/>
          <p:cNvSpPr/>
          <p:nvPr/>
        </p:nvSpPr>
        <p:spPr>
          <a:xfrm>
            <a:off x="8157805" y="5283518"/>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81" name="Text 79"/>
          <p:cNvSpPr/>
          <p:nvPr/>
        </p:nvSpPr>
        <p:spPr>
          <a:xfrm>
            <a:off x="8157805" y="5575816"/>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EKOZ-ja</a:t>
            </a:r>
            <a:endParaRPr lang="en-US" sz="980" dirty="0"/>
          </a:p>
        </p:txBody>
      </p:sp>
      <p:sp>
        <p:nvSpPr>
          <p:cNvPr id="82" name="Text 80"/>
          <p:cNvSpPr/>
          <p:nvPr/>
        </p:nvSpPr>
        <p:spPr>
          <a:xfrm>
            <a:off x="8157805" y="5868114"/>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83" name="Text 81"/>
          <p:cNvSpPr/>
          <p:nvPr/>
        </p:nvSpPr>
        <p:spPr>
          <a:xfrm>
            <a:off x="8157805" y="6160413"/>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84" name="Text 82"/>
          <p:cNvSpPr/>
          <p:nvPr/>
        </p:nvSpPr>
        <p:spPr>
          <a:xfrm>
            <a:off x="8157805" y="6452711"/>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EKOZ-ja</a:t>
            </a:r>
            <a:endParaRPr lang="en-US" sz="980" dirty="0"/>
          </a:p>
        </p:txBody>
      </p:sp>
      <p:sp>
        <p:nvSpPr>
          <p:cNvPr id="85" name="Text 83"/>
          <p:cNvSpPr/>
          <p:nvPr/>
        </p:nvSpPr>
        <p:spPr>
          <a:xfrm>
            <a:off x="8157805" y="6745010"/>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86" name="Text 84"/>
          <p:cNvSpPr/>
          <p:nvPr/>
        </p:nvSpPr>
        <p:spPr>
          <a:xfrm>
            <a:off x="8157805" y="7037308"/>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EKOZ-ja</a:t>
            </a:r>
            <a:endParaRPr lang="en-US" sz="980" dirty="0"/>
          </a:p>
        </p:txBody>
      </p:sp>
      <p:sp>
        <p:nvSpPr>
          <p:cNvPr id="87" name="Text 85"/>
          <p:cNvSpPr/>
          <p:nvPr/>
        </p:nvSpPr>
        <p:spPr>
          <a:xfrm>
            <a:off x="8157805" y="7329607"/>
            <a:ext cx="1019294"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OZM-ca</a:t>
            </a:r>
            <a:endParaRPr lang="en-US" sz="980" dirty="0"/>
          </a:p>
        </p:txBody>
      </p:sp>
      <p:sp>
        <p:nvSpPr>
          <p:cNvPr id="88" name="Text 86"/>
          <p:cNvSpPr/>
          <p:nvPr/>
        </p:nvSpPr>
        <p:spPr>
          <a:xfrm>
            <a:off x="9495711" y="3237428"/>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89" name="Text 87"/>
          <p:cNvSpPr/>
          <p:nvPr/>
        </p:nvSpPr>
        <p:spPr>
          <a:xfrm>
            <a:off x="9495711" y="3529727"/>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90" name="Text 88"/>
          <p:cNvSpPr/>
          <p:nvPr/>
        </p:nvSpPr>
        <p:spPr>
          <a:xfrm>
            <a:off x="9495711" y="3822025"/>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1" name="Text 89"/>
          <p:cNvSpPr/>
          <p:nvPr/>
        </p:nvSpPr>
        <p:spPr>
          <a:xfrm>
            <a:off x="9495711" y="4114324"/>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92" name="Text 90"/>
          <p:cNvSpPr/>
          <p:nvPr/>
        </p:nvSpPr>
        <p:spPr>
          <a:xfrm>
            <a:off x="9495711" y="4406622"/>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3" name="Text 91"/>
          <p:cNvSpPr/>
          <p:nvPr/>
        </p:nvSpPr>
        <p:spPr>
          <a:xfrm>
            <a:off x="9495711" y="4698921"/>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4" name="Text 92"/>
          <p:cNvSpPr/>
          <p:nvPr/>
        </p:nvSpPr>
        <p:spPr>
          <a:xfrm>
            <a:off x="9495711" y="4991219"/>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5" name="Text 93"/>
          <p:cNvSpPr/>
          <p:nvPr/>
        </p:nvSpPr>
        <p:spPr>
          <a:xfrm>
            <a:off x="9495711" y="5283518"/>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6" name="Text 94"/>
          <p:cNvSpPr/>
          <p:nvPr/>
        </p:nvSpPr>
        <p:spPr>
          <a:xfrm>
            <a:off x="9495711" y="5575816"/>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7" name="Text 95"/>
          <p:cNvSpPr/>
          <p:nvPr/>
        </p:nvSpPr>
        <p:spPr>
          <a:xfrm>
            <a:off x="9495711" y="5868114"/>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98" name="Text 96"/>
          <p:cNvSpPr/>
          <p:nvPr/>
        </p:nvSpPr>
        <p:spPr>
          <a:xfrm>
            <a:off x="9495711" y="6160413"/>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1</a:t>
            </a:r>
            <a:endParaRPr lang="en-US" sz="980" dirty="0"/>
          </a:p>
        </p:txBody>
      </p:sp>
      <p:sp>
        <p:nvSpPr>
          <p:cNvPr id="99" name="Text 97"/>
          <p:cNvSpPr/>
          <p:nvPr/>
        </p:nvSpPr>
        <p:spPr>
          <a:xfrm>
            <a:off x="9495711" y="6452711"/>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100" name="Text 98"/>
          <p:cNvSpPr/>
          <p:nvPr/>
        </p:nvSpPr>
        <p:spPr>
          <a:xfrm>
            <a:off x="9495711" y="6745010"/>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101" name="Text 99"/>
          <p:cNvSpPr/>
          <p:nvPr/>
        </p:nvSpPr>
        <p:spPr>
          <a:xfrm>
            <a:off x="9495711" y="7037308"/>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102" name="Text 100"/>
          <p:cNvSpPr/>
          <p:nvPr/>
        </p:nvSpPr>
        <p:spPr>
          <a:xfrm>
            <a:off x="9495711" y="7329607"/>
            <a:ext cx="1357789" cy="199073"/>
          </a:xfrm>
          <a:prstGeom prst="rect">
            <a:avLst/>
          </a:prstGeom>
          <a:noFill/>
          <a:ln/>
        </p:spPr>
        <p:txBody>
          <a:bodyPr wrap="none" rtlCol="0" anchor="t"/>
          <a:lstStyle/>
          <a:p>
            <a:pPr indent="0" marL="0">
              <a:lnSpc>
                <a:spcPts val="1568"/>
              </a:lnSpc>
              <a:buNone/>
            </a:pPr>
            <a:r>
              <a:rPr lang="en-US" sz="980" dirty="0">
                <a:solidFill>
                  <a:srgbClr val="DAD1E6"/>
                </a:solidFill>
                <a:latin typeface="Fira Sans" pitchFamily="34" charset="0"/>
                <a:ea typeface="Fira Sans" pitchFamily="34" charset="-122"/>
                <a:cs typeface="Fira Sans" pitchFamily="34" charset="-120"/>
              </a:rPr>
              <a:t>0</a:t>
            </a:r>
            <a:endParaRPr lang="en-US" sz="980" dirty="0"/>
          </a:p>
        </p:txBody>
      </p:sp>
      <p:sp>
        <p:nvSpPr>
          <p:cNvPr id="103" name="Text 101"/>
          <p:cNvSpPr/>
          <p:nvPr/>
        </p:nvSpPr>
        <p:spPr>
          <a:xfrm>
            <a:off x="3621167" y="7804428"/>
            <a:ext cx="7388066" cy="248722"/>
          </a:xfrm>
          <a:prstGeom prst="rect">
            <a:avLst/>
          </a:prstGeom>
          <a:noFill/>
          <a:ln/>
        </p:spPr>
        <p:txBody>
          <a:bodyPr wrap="none" rtlCol="0" anchor="t"/>
          <a:lstStyle/>
          <a:p>
            <a:pPr algn="l" indent="0" marL="0">
              <a:lnSpc>
                <a:spcPts val="1960"/>
              </a:lnSpc>
              <a:buNone/>
            </a:pPr>
            <a:r>
              <a:rPr lang="en-US" sz="1225" dirty="0">
                <a:solidFill>
                  <a:srgbClr val="DAD1E6"/>
                </a:solidFill>
                <a:latin typeface="Fira Sans" pitchFamily="34" charset="0"/>
                <a:ea typeface="Fira Sans" pitchFamily="34" charset="-122"/>
                <a:cs typeface="Fira Sans" pitchFamily="34" charset="-120"/>
              </a:rPr>
              <a:t>Bu bağlamda ; yukarıda yapmış olduğumuz değerlendirmeyi yineliyoruz.</a:t>
            </a:r>
            <a:endParaRPr lang="en-US" sz="1225" dirty="0"/>
          </a:p>
        </p:txBody>
      </p:sp>
      <p:sp>
        <p:nvSpPr>
          <p:cNvPr id="104" name="Text 102"/>
          <p:cNvSpPr/>
          <p:nvPr/>
        </p:nvSpPr>
        <p:spPr>
          <a:xfrm>
            <a:off x="3621167" y="8228052"/>
            <a:ext cx="7388066" cy="1243608"/>
          </a:xfrm>
          <a:prstGeom prst="rect">
            <a:avLst/>
          </a:prstGeom>
          <a:noFill/>
          <a:ln/>
        </p:spPr>
        <p:txBody>
          <a:bodyPr wrap="square" rtlCol="0" anchor="t"/>
          <a:lstStyle/>
          <a:p>
            <a:pPr indent="0" marL="0">
              <a:lnSpc>
                <a:spcPts val="1960"/>
              </a:lnSpc>
              <a:buNone/>
            </a:pPr>
            <a:r>
              <a:rPr lang="en-US" sz="1225" b="1" dirty="0">
                <a:solidFill>
                  <a:srgbClr val="DAD1E6"/>
                </a:solidFill>
                <a:latin typeface="Fira Sans" pitchFamily="34" charset="0"/>
                <a:ea typeface="Fira Sans" pitchFamily="34" charset="-122"/>
                <a:cs typeface="Fira Sans" pitchFamily="34" charset="-120"/>
              </a:rPr>
              <a:t>“Bu sonuç, sayfa görüntülemelerinin toplam sipariş kalemi sayısını etkilemediği veya sipariş kalemi ile sayfa görüntülemeleri arasında herhangi bir belirgin bağlantı olmadığı anlamına gelebilir. Bu durumda, sayfa görüntülemelerini artırmak, otomatik olarak sipariş kalemi sayısını artırmayabilir. Eğer amacınız dropshipping satışlarını artırmaksa, farklı stratejiler ve faktörler üzerinde odaklanmak gerekebilir, örneğin ürün çeşitliliği, hedef kitle analizi, fiyatlandırma ve müşteri deneyimi gibi.”</a:t>
            </a:r>
            <a:endParaRPr lang="en-US" sz="1225" dirty="0"/>
          </a:p>
        </p:txBody>
      </p:sp>
      <p:sp>
        <p:nvSpPr>
          <p:cNvPr id="105" name="Text 103"/>
          <p:cNvSpPr/>
          <p:nvPr/>
        </p:nvSpPr>
        <p:spPr>
          <a:xfrm>
            <a:off x="3621167" y="9646563"/>
            <a:ext cx="7388066" cy="248722"/>
          </a:xfrm>
          <a:prstGeom prst="rect">
            <a:avLst/>
          </a:prstGeom>
          <a:noFill/>
          <a:ln/>
        </p:spPr>
        <p:txBody>
          <a:bodyPr wrap="none" rtlCol="0" anchor="t"/>
          <a:lstStyle/>
          <a:p>
            <a:pPr algn="l" indent="0" marL="0">
              <a:lnSpc>
                <a:spcPts val="1960"/>
              </a:lnSpc>
              <a:buNone/>
            </a:pPr>
            <a:endParaRPr lang="en-US" sz="1225" dirty="0"/>
          </a:p>
        </p:txBody>
      </p:sp>
      <p:pic>
        <p:nvPicPr>
          <p:cNvPr id="10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3332440" y="462677"/>
            <a:ext cx="7965519" cy="1676876"/>
          </a:xfrm>
          <a:prstGeom prst="rect">
            <a:avLst/>
          </a:prstGeom>
          <a:noFill/>
          <a:ln/>
        </p:spPr>
        <p:txBody>
          <a:bodyPr wrap="square" rtlCol="0" anchor="t"/>
          <a:lstStyle/>
          <a:p>
            <a:pPr algn="l" indent="0" marL="0">
              <a:lnSpc>
                <a:spcPts val="3301"/>
              </a:lnSpc>
              <a:buNone/>
            </a:pPr>
            <a:r>
              <a:rPr lang="en-US" sz="2641" b="1" dirty="0">
                <a:solidFill>
                  <a:srgbClr val="FF726D"/>
                </a:solidFill>
                <a:latin typeface="Inconsolata" pitchFamily="34" charset="0"/>
                <a:ea typeface="Inconsolata" pitchFamily="34" charset="-122"/>
                <a:cs typeface="Inconsolata" pitchFamily="34" charset="-120"/>
              </a:rPr>
              <a:t>2.7 - Total Order Items Veri Sayısı olan ürünlerin tespiti ve Page View değerleri en yüksek olan TOP 10 içerisindeki verilerden olup olmadığının tespiti</a:t>
            </a:r>
            <a:endParaRPr lang="en-US" sz="2641" dirty="0"/>
          </a:p>
        </p:txBody>
      </p:sp>
      <p:sp>
        <p:nvSpPr>
          <p:cNvPr id="5" name="Text 3"/>
          <p:cNvSpPr/>
          <p:nvPr/>
        </p:nvSpPr>
        <p:spPr>
          <a:xfrm>
            <a:off x="3332440" y="2474833"/>
            <a:ext cx="7965519" cy="268129"/>
          </a:xfrm>
          <a:prstGeom prst="rect">
            <a:avLst/>
          </a:prstGeom>
          <a:noFill/>
          <a:ln/>
        </p:spPr>
        <p:txBody>
          <a:bodyPr wrap="none" rtlCol="0" anchor="t"/>
          <a:lstStyle/>
          <a:p>
            <a:pPr indent="0" marL="0">
              <a:lnSpc>
                <a:spcPts val="2113"/>
              </a:lnSpc>
              <a:buNone/>
            </a:pPr>
            <a:r>
              <a:rPr lang="en-US" sz="1320" dirty="0">
                <a:solidFill>
                  <a:srgbClr val="DAD1E6"/>
                </a:solidFill>
                <a:latin typeface="Fira Sans" pitchFamily="34" charset="0"/>
                <a:ea typeface="Fira Sans" pitchFamily="34" charset="-122"/>
                <a:cs typeface="Fira Sans" pitchFamily="34" charset="-120"/>
              </a:rPr>
              <a:t>Aşağıdaki veriler incelendiğinde ;</a:t>
            </a:r>
            <a:endParaRPr lang="en-US" sz="1320" dirty="0"/>
          </a:p>
        </p:txBody>
      </p:sp>
      <p:sp>
        <p:nvSpPr>
          <p:cNvPr id="6" name="Text 4"/>
          <p:cNvSpPr/>
          <p:nvPr/>
        </p:nvSpPr>
        <p:spPr>
          <a:xfrm>
            <a:off x="3332440" y="2931557"/>
            <a:ext cx="7965519" cy="268129"/>
          </a:xfrm>
          <a:prstGeom prst="rect">
            <a:avLst/>
          </a:prstGeom>
          <a:noFill/>
          <a:ln/>
        </p:spPr>
        <p:txBody>
          <a:bodyPr wrap="none" rtlCol="0" anchor="t"/>
          <a:lstStyle/>
          <a:p>
            <a:pPr indent="0" marL="0">
              <a:lnSpc>
                <a:spcPts val="2113"/>
              </a:lnSpc>
              <a:buNone/>
            </a:pPr>
            <a:r>
              <a:rPr lang="en-US" sz="1320" b="1" dirty="0">
                <a:solidFill>
                  <a:srgbClr val="DAD1E6"/>
                </a:solidFill>
                <a:latin typeface="Fira Sans" pitchFamily="34" charset="0"/>
                <a:ea typeface="Fira Sans" pitchFamily="34" charset="-122"/>
                <a:cs typeface="Fira Sans" pitchFamily="34" charset="-120"/>
              </a:rPr>
              <a:t>Görüntülenme değeri en yüksek olan ilk 10 üründen hiç birisinin satılmadığı görülmüştür.</a:t>
            </a:r>
            <a:endParaRPr lang="en-US" sz="1320" dirty="0"/>
          </a:p>
        </p:txBody>
      </p:sp>
      <p:sp>
        <p:nvSpPr>
          <p:cNvPr id="7" name="Text 5"/>
          <p:cNvSpPr/>
          <p:nvPr/>
        </p:nvSpPr>
        <p:spPr>
          <a:xfrm>
            <a:off x="3332440" y="3388281"/>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1. sırada - Child ASIN: B0B79Z1C2G, Region: OZM-ca, Page Views: 6053, Total Order Items: 0</a:t>
            </a:r>
            <a:endParaRPr lang="en-US" sz="1320" dirty="0"/>
          </a:p>
        </p:txBody>
      </p:sp>
      <p:sp>
        <p:nvSpPr>
          <p:cNvPr id="8" name="Text 6"/>
          <p:cNvSpPr/>
          <p:nvPr/>
        </p:nvSpPr>
        <p:spPr>
          <a:xfrm>
            <a:off x="3332440" y="3845004"/>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2. sırada - Child ASIN: B075JJ3MFZ, Region: EKOZ-ja, Page Views: 3741, Total Order Items: 0</a:t>
            </a:r>
            <a:endParaRPr lang="en-US" sz="1320" dirty="0"/>
          </a:p>
        </p:txBody>
      </p:sp>
      <p:sp>
        <p:nvSpPr>
          <p:cNvPr id="9" name="Text 7"/>
          <p:cNvSpPr/>
          <p:nvPr/>
        </p:nvSpPr>
        <p:spPr>
          <a:xfrm>
            <a:off x="3332440" y="4301728"/>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3. sırada - Child ASIN: B07XB438Y5, Region: OZM-ca, Page Views: 2702, Total Order Items: 0</a:t>
            </a:r>
            <a:endParaRPr lang="en-US" sz="1320" dirty="0"/>
          </a:p>
        </p:txBody>
      </p:sp>
      <p:sp>
        <p:nvSpPr>
          <p:cNvPr id="10" name="Text 8"/>
          <p:cNvSpPr/>
          <p:nvPr/>
        </p:nvSpPr>
        <p:spPr>
          <a:xfrm>
            <a:off x="3332440" y="4758452"/>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4. sırada - Child ASIN: B07G449344, Region: OZM-ca, Page Views: 1078, Total Order Items: 0</a:t>
            </a:r>
            <a:endParaRPr lang="en-US" sz="1320" dirty="0"/>
          </a:p>
        </p:txBody>
      </p:sp>
      <p:sp>
        <p:nvSpPr>
          <p:cNvPr id="11" name="Text 9"/>
          <p:cNvSpPr/>
          <p:nvPr/>
        </p:nvSpPr>
        <p:spPr>
          <a:xfrm>
            <a:off x="3332440" y="5215176"/>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5. sırada - Child ASIN: B0BQCZCTVK, Region: OZM-ca, Page Views: 764, Total Order Items: 0</a:t>
            </a:r>
            <a:endParaRPr lang="en-US" sz="1320" dirty="0"/>
          </a:p>
        </p:txBody>
      </p:sp>
      <p:sp>
        <p:nvSpPr>
          <p:cNvPr id="12" name="Text 10"/>
          <p:cNvSpPr/>
          <p:nvPr/>
        </p:nvSpPr>
        <p:spPr>
          <a:xfrm>
            <a:off x="3332440" y="5671899"/>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6. sırada - Child ASIN: B07KXNL5G8, Region: OZM-mx, Page Views: 715, Total Order Items: 0</a:t>
            </a:r>
            <a:endParaRPr lang="en-US" sz="1320" dirty="0"/>
          </a:p>
        </p:txBody>
      </p:sp>
      <p:sp>
        <p:nvSpPr>
          <p:cNvPr id="13" name="Text 11"/>
          <p:cNvSpPr/>
          <p:nvPr/>
        </p:nvSpPr>
        <p:spPr>
          <a:xfrm>
            <a:off x="3332440" y="6128623"/>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7. sırada - Child ASIN: B072QXBW2Z, Region: OZM-ca, Page Views: 602, Total Order Items: 0,</a:t>
            </a:r>
            <a:endParaRPr lang="en-US" sz="1320" dirty="0"/>
          </a:p>
        </p:txBody>
      </p:sp>
      <p:sp>
        <p:nvSpPr>
          <p:cNvPr id="14" name="Text 12"/>
          <p:cNvSpPr/>
          <p:nvPr/>
        </p:nvSpPr>
        <p:spPr>
          <a:xfrm>
            <a:off x="3332440" y="6585347"/>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8. sırada - Child ASIN: B00IIXKL6O, Region: OZM-ca, Page Views: 535, Total Order Items: 0</a:t>
            </a:r>
            <a:endParaRPr lang="en-US" sz="1320" dirty="0"/>
          </a:p>
        </p:txBody>
      </p:sp>
      <p:sp>
        <p:nvSpPr>
          <p:cNvPr id="15" name="Text 13"/>
          <p:cNvSpPr/>
          <p:nvPr/>
        </p:nvSpPr>
        <p:spPr>
          <a:xfrm>
            <a:off x="3332440" y="7042071"/>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9. sırada - Child ASIN: B08T5WBGM6, Region: OZM-ca, Page Views: 530, Total Order Items: 0,</a:t>
            </a:r>
            <a:endParaRPr lang="en-US" sz="1320" dirty="0"/>
          </a:p>
        </p:txBody>
      </p:sp>
      <p:sp>
        <p:nvSpPr>
          <p:cNvPr id="16" name="Text 14"/>
          <p:cNvSpPr/>
          <p:nvPr/>
        </p:nvSpPr>
        <p:spPr>
          <a:xfrm>
            <a:off x="3332440" y="7498794"/>
            <a:ext cx="7965519" cy="268129"/>
          </a:xfrm>
          <a:prstGeom prst="rect">
            <a:avLst/>
          </a:prstGeom>
          <a:noFill/>
          <a:ln/>
        </p:spPr>
        <p:txBody>
          <a:bodyPr wrap="none" rtlCol="0" anchor="t"/>
          <a:lstStyle/>
          <a:p>
            <a:pPr algn="l" indent="0" marL="0">
              <a:lnSpc>
                <a:spcPts val="2113"/>
              </a:lnSpc>
              <a:buNone/>
            </a:pPr>
            <a:r>
              <a:rPr lang="en-US" sz="1320" dirty="0">
                <a:solidFill>
                  <a:srgbClr val="DAD1E6"/>
                </a:solidFill>
                <a:latin typeface="Fira Sans" pitchFamily="34" charset="0"/>
                <a:ea typeface="Fira Sans" pitchFamily="34" charset="-122"/>
                <a:cs typeface="Fira Sans" pitchFamily="34" charset="-120"/>
              </a:rPr>
              <a:t>10. sırada - Child ASIN: B07JVBLWLT, Region: OZM-ca, Page Views: 503, Total Order Items: 0</a:t>
            </a:r>
            <a:endParaRPr lang="en-US" sz="132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3767614"/>
            <a:ext cx="9867900" cy="694373"/>
          </a:xfrm>
          <a:prstGeom prst="rect">
            <a:avLst/>
          </a:prstGeom>
          <a:noFill/>
          <a:ln/>
        </p:spPr>
        <p:txBody>
          <a:bodyPr wrap="none" rtlCol="0" anchor="t"/>
          <a:lstStyle/>
          <a:p>
            <a:pPr algn="l" indent="0" marL="0">
              <a:lnSpc>
                <a:spcPts val="5468"/>
              </a:lnSpc>
              <a:buNone/>
            </a:pPr>
            <a:r>
              <a:rPr lang="en-US" sz="4374" b="1" dirty="0">
                <a:solidFill>
                  <a:srgbClr val="FF726D"/>
                </a:solidFill>
                <a:latin typeface="Inconsolata" pitchFamily="34" charset="0"/>
                <a:ea typeface="Inconsolata" pitchFamily="34" charset="-122"/>
                <a:cs typeface="Inconsolata" pitchFamily="34" charset="-120"/>
              </a:rPr>
              <a:t>3 - Number of page views estimation</a:t>
            </a: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3448526" y="448508"/>
            <a:ext cx="7543800" cy="406956"/>
          </a:xfrm>
          <a:prstGeom prst="rect">
            <a:avLst/>
          </a:prstGeom>
          <a:noFill/>
          <a:ln/>
        </p:spPr>
        <p:txBody>
          <a:bodyPr wrap="none" rtlCol="0" anchor="t"/>
          <a:lstStyle/>
          <a:p>
            <a:pPr indent="0" marL="0">
              <a:lnSpc>
                <a:spcPts val="3205"/>
              </a:lnSpc>
              <a:buNone/>
            </a:pPr>
            <a:r>
              <a:rPr lang="en-US" sz="2564" b="1" dirty="0">
                <a:solidFill>
                  <a:srgbClr val="FF726D"/>
                </a:solidFill>
                <a:latin typeface="Inconsolata" pitchFamily="34" charset="0"/>
                <a:ea typeface="Inconsolata" pitchFamily="34" charset="-122"/>
                <a:cs typeface="Inconsolata" pitchFamily="34" charset="-120"/>
              </a:rPr>
              <a:t>1.2 - Bölgelerin Toplam Sayfa Görüntülemeleri</a:t>
            </a:r>
            <a:endParaRPr lang="en-US" sz="2564" dirty="0"/>
          </a:p>
        </p:txBody>
      </p:sp>
      <p:sp>
        <p:nvSpPr>
          <p:cNvPr id="5" name="Text 3"/>
          <p:cNvSpPr/>
          <p:nvPr/>
        </p:nvSpPr>
        <p:spPr>
          <a:xfrm>
            <a:off x="3448526" y="1180981"/>
            <a:ext cx="7733228" cy="260390"/>
          </a:xfrm>
          <a:prstGeom prst="rect">
            <a:avLst/>
          </a:prstGeom>
          <a:noFill/>
          <a:ln/>
        </p:spPr>
        <p:txBody>
          <a:bodyPr wrap="none" rtlCol="0" anchor="t"/>
          <a:lstStyle/>
          <a:p>
            <a:pPr indent="0" marL="0">
              <a:lnSpc>
                <a:spcPts val="2051"/>
              </a:lnSpc>
              <a:buNone/>
            </a:pPr>
            <a:r>
              <a:rPr lang="en-US" sz="1282" dirty="0">
                <a:solidFill>
                  <a:srgbClr val="DAD1E6"/>
                </a:solidFill>
                <a:latin typeface="Fira Sans" pitchFamily="34" charset="0"/>
                <a:ea typeface="Fira Sans" pitchFamily="34" charset="-122"/>
                <a:cs typeface="Fira Sans" pitchFamily="34" charset="-120"/>
              </a:rPr>
              <a:t>Toplam sayfa görüntülenmesi istatistiklerine bakıldığında;</a:t>
            </a:r>
            <a:endParaRPr lang="en-US" sz="1282" dirty="0"/>
          </a:p>
        </p:txBody>
      </p:sp>
      <p:sp>
        <p:nvSpPr>
          <p:cNvPr id="6" name="Text 4"/>
          <p:cNvSpPr/>
          <p:nvPr/>
        </p:nvSpPr>
        <p:spPr>
          <a:xfrm>
            <a:off x="3448526" y="1624489"/>
            <a:ext cx="7733228" cy="781169"/>
          </a:xfrm>
          <a:prstGeom prst="rect">
            <a:avLst/>
          </a:prstGeom>
          <a:noFill/>
          <a:ln/>
        </p:spPr>
        <p:txBody>
          <a:bodyPr wrap="square" rtlCol="0" anchor="t"/>
          <a:lstStyle/>
          <a:p>
            <a:pPr indent="0" marL="0">
              <a:lnSpc>
                <a:spcPts val="2051"/>
              </a:lnSpc>
              <a:buNone/>
            </a:pPr>
            <a:r>
              <a:rPr lang="en-US" sz="1282" dirty="0">
                <a:solidFill>
                  <a:srgbClr val="DAD1E6"/>
                </a:solidFill>
                <a:latin typeface="Fira Sans" pitchFamily="34" charset="0"/>
                <a:ea typeface="Fira Sans" pitchFamily="34" charset="-122"/>
                <a:cs typeface="Fira Sans" pitchFamily="34" charset="-120"/>
              </a:rPr>
              <a:t>OZM Canada firmasının toplam 37283 görüntülenmeyle en yüksek görüntülenme toplamına sahip olduğu, ardından EKOZ Japonya firmasının geldiği ve toplam 33490 görüntülenmeye sahip olduğu, son olarak OZM Meksika firmasının toplam 7413 görüntülenmeye sahip olduğu tespit edilmiştir.</a:t>
            </a:r>
            <a:endParaRPr lang="en-US" sz="1282" dirty="0"/>
          </a:p>
        </p:txBody>
      </p:sp>
      <p:sp>
        <p:nvSpPr>
          <p:cNvPr id="7" name="Text 5"/>
          <p:cNvSpPr/>
          <p:nvPr/>
        </p:nvSpPr>
        <p:spPr>
          <a:xfrm>
            <a:off x="3448526" y="2588776"/>
            <a:ext cx="7733228" cy="520779"/>
          </a:xfrm>
          <a:prstGeom prst="rect">
            <a:avLst/>
          </a:prstGeom>
          <a:noFill/>
          <a:ln/>
        </p:spPr>
        <p:txBody>
          <a:bodyPr wrap="square" rtlCol="0" anchor="t"/>
          <a:lstStyle/>
          <a:p>
            <a:pPr indent="0" marL="0">
              <a:lnSpc>
                <a:spcPts val="2051"/>
              </a:lnSpc>
              <a:buNone/>
            </a:pPr>
            <a:r>
              <a:rPr lang="en-US" sz="1282" dirty="0">
                <a:solidFill>
                  <a:srgbClr val="DAD1E6"/>
                </a:solidFill>
                <a:latin typeface="Fira Sans" pitchFamily="34" charset="0"/>
                <a:ea typeface="Fira Sans" pitchFamily="34" charset="-122"/>
                <a:cs typeface="Fira Sans" pitchFamily="34" charset="-120"/>
              </a:rPr>
              <a:t>EKOZ Japonya firmasına ait 5291 ürün olmasına rağmen OZM Canada firmasından daha az görüntülenmeye sahip olduğu görülmüştür.</a:t>
            </a:r>
            <a:endParaRPr lang="en-US" sz="1282" dirty="0"/>
          </a:p>
        </p:txBody>
      </p:sp>
      <p:pic>
        <p:nvPicPr>
          <p:cNvPr id="8" name="Image 0" descr="preencoded.png">    </p:cNvPr>
          <p:cNvPicPr>
            <a:picLocks noChangeAspect="1"/>
          </p:cNvPicPr>
          <p:nvPr/>
        </p:nvPicPr>
        <p:blipFill>
          <a:blip r:embed="rId1"/>
          <a:stretch>
            <a:fillRect/>
          </a:stretch>
        </p:blipFill>
        <p:spPr>
          <a:xfrm>
            <a:off x="3448526" y="3292673"/>
            <a:ext cx="7733228" cy="3837265"/>
          </a:xfrm>
          <a:prstGeom prst="rect">
            <a:avLst/>
          </a:prstGeom>
        </p:spPr>
      </p:pic>
      <p:sp>
        <p:nvSpPr>
          <p:cNvPr id="9" name="Text 6"/>
          <p:cNvSpPr/>
          <p:nvPr/>
        </p:nvSpPr>
        <p:spPr>
          <a:xfrm>
            <a:off x="3448526" y="7374136"/>
            <a:ext cx="2604849" cy="406956"/>
          </a:xfrm>
          <a:prstGeom prst="rect">
            <a:avLst/>
          </a:prstGeom>
          <a:noFill/>
          <a:ln/>
        </p:spPr>
        <p:txBody>
          <a:bodyPr wrap="none" rtlCol="0" anchor="t"/>
          <a:lstStyle/>
          <a:p>
            <a:pPr algn="l" indent="0" marL="0">
              <a:lnSpc>
                <a:spcPts val="3205"/>
              </a:lnSpc>
              <a:buNone/>
            </a:pPr>
            <a:endParaRPr lang="en-US" sz="2564"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341834"/>
            <a:ext cx="10386060" cy="555427"/>
          </a:xfrm>
          <a:prstGeom prst="rect">
            <a:avLst/>
          </a:prstGeom>
          <a:noFill/>
          <a:ln/>
        </p:spPr>
        <p:txBody>
          <a:bodyPr wrap="none" rtlCol="0" anchor="t"/>
          <a:lstStyle/>
          <a:p>
            <a:pPr algn="l"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1.3 - Toplam Sayfa Görüntülemesi İstatistikleri</a:t>
            </a:r>
            <a:endParaRPr lang="en-US" sz="3499" dirty="0"/>
          </a:p>
        </p:txBody>
      </p:sp>
      <p:sp>
        <p:nvSpPr>
          <p:cNvPr id="5" name="Text 3"/>
          <p:cNvSpPr/>
          <p:nvPr/>
        </p:nvSpPr>
        <p:spPr>
          <a:xfrm>
            <a:off x="2260163" y="2482453"/>
            <a:ext cx="4829056" cy="355402"/>
          </a:xfrm>
          <a:prstGeom prst="rect">
            <a:avLst/>
          </a:prstGeom>
          <a:noFill/>
          <a:ln/>
        </p:spPr>
        <p:txBody>
          <a:bodyPr wrap="none" rtlCol="0" anchor="t"/>
          <a:lstStyle/>
          <a:p>
            <a:pPr indent="0" marL="0">
              <a:lnSpc>
                <a:spcPts val="2799"/>
              </a:lnSpc>
              <a:buNone/>
            </a:pPr>
            <a:r>
              <a:rPr lang="en-US" sz="1750" b="1" dirty="0">
                <a:solidFill>
                  <a:srgbClr val="DAD1E6"/>
                </a:solidFill>
                <a:latin typeface="Fira Sans" pitchFamily="34" charset="0"/>
                <a:ea typeface="Fira Sans" pitchFamily="34" charset="-122"/>
                <a:cs typeface="Fira Sans" pitchFamily="34" charset="-120"/>
              </a:rPr>
              <a:t>Toplam Sayfa Görüntülemesi İstatistikleri:</a:t>
            </a:r>
            <a:endParaRPr lang="en-US" sz="1750" dirty="0"/>
          </a:p>
        </p:txBody>
      </p:sp>
      <p:sp>
        <p:nvSpPr>
          <p:cNvPr id="6" name="Text 4"/>
          <p:cNvSpPr/>
          <p:nvPr/>
        </p:nvSpPr>
        <p:spPr>
          <a:xfrm>
            <a:off x="2260163" y="2971086"/>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count 6697.000000</a:t>
            </a:r>
            <a:endParaRPr lang="en-US" sz="1750" dirty="0"/>
          </a:p>
        </p:txBody>
      </p:sp>
      <p:sp>
        <p:nvSpPr>
          <p:cNvPr id="7" name="Text 5"/>
          <p:cNvSpPr/>
          <p:nvPr/>
        </p:nvSpPr>
        <p:spPr>
          <a:xfrm>
            <a:off x="2260163" y="3459718"/>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mean 11.674780</a:t>
            </a:r>
            <a:endParaRPr lang="en-US" sz="1750" dirty="0"/>
          </a:p>
        </p:txBody>
      </p:sp>
      <p:sp>
        <p:nvSpPr>
          <p:cNvPr id="8" name="Text 6"/>
          <p:cNvSpPr/>
          <p:nvPr/>
        </p:nvSpPr>
        <p:spPr>
          <a:xfrm>
            <a:off x="2260163" y="3948351"/>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std 99.067787</a:t>
            </a:r>
            <a:endParaRPr lang="en-US" sz="1750" dirty="0"/>
          </a:p>
        </p:txBody>
      </p:sp>
      <p:sp>
        <p:nvSpPr>
          <p:cNvPr id="9" name="Text 7"/>
          <p:cNvSpPr/>
          <p:nvPr/>
        </p:nvSpPr>
        <p:spPr>
          <a:xfrm>
            <a:off x="2260163" y="4436983"/>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min 0.000000</a:t>
            </a:r>
            <a:endParaRPr lang="en-US" sz="1750" dirty="0"/>
          </a:p>
        </p:txBody>
      </p:sp>
      <p:sp>
        <p:nvSpPr>
          <p:cNvPr id="10" name="Text 8"/>
          <p:cNvSpPr/>
          <p:nvPr/>
        </p:nvSpPr>
        <p:spPr>
          <a:xfrm>
            <a:off x="2260163" y="4925616"/>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25% 1.000000</a:t>
            </a:r>
            <a:endParaRPr lang="en-US" sz="1750" dirty="0"/>
          </a:p>
        </p:txBody>
      </p:sp>
      <p:sp>
        <p:nvSpPr>
          <p:cNvPr id="11" name="Text 9"/>
          <p:cNvSpPr/>
          <p:nvPr/>
        </p:nvSpPr>
        <p:spPr>
          <a:xfrm>
            <a:off x="2260163" y="5414248"/>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50% 2.000000</a:t>
            </a:r>
            <a:endParaRPr lang="en-US" sz="1750" dirty="0"/>
          </a:p>
        </p:txBody>
      </p:sp>
      <p:sp>
        <p:nvSpPr>
          <p:cNvPr id="12" name="Text 10"/>
          <p:cNvSpPr/>
          <p:nvPr/>
        </p:nvSpPr>
        <p:spPr>
          <a:xfrm>
            <a:off x="2260163" y="5902881"/>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75% 7.000000</a:t>
            </a:r>
            <a:endParaRPr lang="en-US" sz="1750" dirty="0"/>
          </a:p>
        </p:txBody>
      </p:sp>
      <p:sp>
        <p:nvSpPr>
          <p:cNvPr id="13" name="Text 11"/>
          <p:cNvSpPr/>
          <p:nvPr/>
        </p:nvSpPr>
        <p:spPr>
          <a:xfrm>
            <a:off x="2260163" y="6391513"/>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max 6053.000000</a:t>
            </a:r>
            <a:endParaRPr lang="en-US" sz="1750" dirty="0"/>
          </a:p>
        </p:txBody>
      </p:sp>
      <p:sp>
        <p:nvSpPr>
          <p:cNvPr id="14" name="Text 12"/>
          <p:cNvSpPr/>
          <p:nvPr/>
        </p:nvSpPr>
        <p:spPr>
          <a:xfrm>
            <a:off x="7541181" y="2482453"/>
            <a:ext cx="4829056" cy="355402"/>
          </a:xfrm>
          <a:prstGeom prst="rect">
            <a:avLst/>
          </a:prstGeom>
          <a:noFill/>
          <a:ln/>
        </p:spPr>
        <p:txBody>
          <a:bodyPr wrap="none" rtlCol="0" anchor="t"/>
          <a:lstStyle/>
          <a:p>
            <a:pPr indent="0" marL="0">
              <a:lnSpc>
                <a:spcPts val="2799"/>
              </a:lnSpc>
              <a:buNone/>
            </a:pPr>
            <a:r>
              <a:rPr lang="en-US" sz="1750" b="1" dirty="0">
                <a:solidFill>
                  <a:srgbClr val="DAD1E6"/>
                </a:solidFill>
                <a:latin typeface="Fira Sans" pitchFamily="34" charset="0"/>
                <a:ea typeface="Fira Sans" pitchFamily="34" charset="-122"/>
                <a:cs typeface="Fira Sans" pitchFamily="34" charset="-120"/>
              </a:rPr>
              <a:t>B2B Sayfa Görüntülemesi İstatistikleri:</a:t>
            </a:r>
            <a:endParaRPr lang="en-US" sz="1750" dirty="0"/>
          </a:p>
        </p:txBody>
      </p:sp>
      <p:sp>
        <p:nvSpPr>
          <p:cNvPr id="15" name="Text 13"/>
          <p:cNvSpPr/>
          <p:nvPr/>
        </p:nvSpPr>
        <p:spPr>
          <a:xfrm>
            <a:off x="7541181" y="2971086"/>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count 6697.000000</a:t>
            </a:r>
            <a:endParaRPr lang="en-US" sz="1750" dirty="0"/>
          </a:p>
        </p:txBody>
      </p:sp>
      <p:sp>
        <p:nvSpPr>
          <p:cNvPr id="16" name="Text 14"/>
          <p:cNvSpPr/>
          <p:nvPr/>
        </p:nvSpPr>
        <p:spPr>
          <a:xfrm>
            <a:off x="7541181" y="3459718"/>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mean 0.185605</a:t>
            </a:r>
            <a:endParaRPr lang="en-US" sz="1750" dirty="0"/>
          </a:p>
        </p:txBody>
      </p:sp>
      <p:sp>
        <p:nvSpPr>
          <p:cNvPr id="17" name="Text 15"/>
          <p:cNvSpPr/>
          <p:nvPr/>
        </p:nvSpPr>
        <p:spPr>
          <a:xfrm>
            <a:off x="7541181" y="3948351"/>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std 1.537868</a:t>
            </a:r>
            <a:endParaRPr lang="en-US" sz="1750" dirty="0"/>
          </a:p>
        </p:txBody>
      </p:sp>
      <p:sp>
        <p:nvSpPr>
          <p:cNvPr id="18" name="Text 16"/>
          <p:cNvSpPr/>
          <p:nvPr/>
        </p:nvSpPr>
        <p:spPr>
          <a:xfrm>
            <a:off x="7541181" y="4436983"/>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min 0.000000</a:t>
            </a:r>
            <a:endParaRPr lang="en-US" sz="1750" dirty="0"/>
          </a:p>
        </p:txBody>
      </p:sp>
      <p:sp>
        <p:nvSpPr>
          <p:cNvPr id="19" name="Text 17"/>
          <p:cNvSpPr/>
          <p:nvPr/>
        </p:nvSpPr>
        <p:spPr>
          <a:xfrm>
            <a:off x="7541181" y="4925616"/>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25% 0.000000</a:t>
            </a:r>
            <a:endParaRPr lang="en-US" sz="1750" dirty="0"/>
          </a:p>
        </p:txBody>
      </p:sp>
      <p:sp>
        <p:nvSpPr>
          <p:cNvPr id="20" name="Text 18"/>
          <p:cNvSpPr/>
          <p:nvPr/>
        </p:nvSpPr>
        <p:spPr>
          <a:xfrm>
            <a:off x="7541181" y="5414248"/>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50% 0.000000</a:t>
            </a:r>
            <a:endParaRPr lang="en-US" sz="1750" dirty="0"/>
          </a:p>
        </p:txBody>
      </p:sp>
      <p:sp>
        <p:nvSpPr>
          <p:cNvPr id="21" name="Text 19"/>
          <p:cNvSpPr/>
          <p:nvPr/>
        </p:nvSpPr>
        <p:spPr>
          <a:xfrm>
            <a:off x="7541181" y="5902881"/>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75% 0.000000</a:t>
            </a:r>
            <a:endParaRPr lang="en-US" sz="1750" dirty="0"/>
          </a:p>
        </p:txBody>
      </p:sp>
      <p:sp>
        <p:nvSpPr>
          <p:cNvPr id="22" name="Text 20"/>
          <p:cNvSpPr/>
          <p:nvPr/>
        </p:nvSpPr>
        <p:spPr>
          <a:xfrm>
            <a:off x="7541181" y="6391513"/>
            <a:ext cx="4829056" cy="355402"/>
          </a:xfrm>
          <a:prstGeom prst="rect">
            <a:avLst/>
          </a:prstGeom>
          <a:noFill/>
          <a:ln/>
        </p:spPr>
        <p:txBody>
          <a:bodyPr wrap="none" rtlCol="0" anchor="t"/>
          <a:lstStyle/>
          <a:p>
            <a:pPr indent="0" marL="0">
              <a:lnSpc>
                <a:spcPts val="2799"/>
              </a:lnSpc>
              <a:buNone/>
            </a:pPr>
            <a:r>
              <a:rPr lang="en-US" sz="1750" dirty="0">
                <a:solidFill>
                  <a:srgbClr val="DAD1E6"/>
                </a:solidFill>
                <a:latin typeface="Fira Sans" pitchFamily="34" charset="0"/>
                <a:ea typeface="Fira Sans" pitchFamily="34" charset="-122"/>
                <a:cs typeface="Fira Sans" pitchFamily="34" charset="-120"/>
              </a:rPr>
              <a:t>max 60.000000</a:t>
            </a:r>
            <a:endParaRPr lang="en-US" sz="1750" dirty="0"/>
          </a:p>
        </p:txBody>
      </p:sp>
      <p:pic>
        <p:nvPicPr>
          <p:cNvPr id="2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0433"/>
          </a:xfrm>
          <a:prstGeom prst="rect">
            <a:avLst/>
          </a:prstGeom>
          <a:solidFill>
            <a:srgbClr val="241631"/>
          </a:solidFill>
          <a:ln/>
        </p:spPr>
      </p:sp>
      <p:sp>
        <p:nvSpPr>
          <p:cNvPr id="4" name="Text 2"/>
          <p:cNvSpPr/>
          <p:nvPr/>
        </p:nvSpPr>
        <p:spPr>
          <a:xfrm>
            <a:off x="2162056" y="596622"/>
            <a:ext cx="10306288" cy="1084898"/>
          </a:xfrm>
          <a:prstGeom prst="rect">
            <a:avLst/>
          </a:prstGeom>
          <a:noFill/>
          <a:ln/>
        </p:spPr>
        <p:txBody>
          <a:bodyPr wrap="square" rtlCol="0" anchor="t"/>
          <a:lstStyle/>
          <a:p>
            <a:pPr algn="l" indent="0" marL="0">
              <a:lnSpc>
                <a:spcPts val="4271"/>
              </a:lnSpc>
              <a:buNone/>
            </a:pPr>
            <a:r>
              <a:rPr lang="en-US" sz="3417" b="1" dirty="0">
                <a:solidFill>
                  <a:srgbClr val="FF726D"/>
                </a:solidFill>
                <a:latin typeface="Inconsolata" pitchFamily="34" charset="0"/>
                <a:ea typeface="Inconsolata" pitchFamily="34" charset="-122"/>
                <a:cs typeface="Inconsolata" pitchFamily="34" charset="-120"/>
              </a:rPr>
              <a:t>1.4 - Toplam Sayfa Görüntülemesi İstatistikleri-değerlendirme</a:t>
            </a:r>
            <a:endParaRPr lang="en-US" sz="3417" dirty="0"/>
          </a:p>
        </p:txBody>
      </p:sp>
      <p:sp>
        <p:nvSpPr>
          <p:cNvPr id="5" name="Text 3"/>
          <p:cNvSpPr/>
          <p:nvPr/>
        </p:nvSpPr>
        <p:spPr>
          <a:xfrm>
            <a:off x="2162056" y="2115383"/>
            <a:ext cx="10306288" cy="347067"/>
          </a:xfrm>
          <a:prstGeom prst="rect">
            <a:avLst/>
          </a:prstGeom>
          <a:noFill/>
          <a:ln/>
        </p:spPr>
        <p:txBody>
          <a:bodyPr wrap="none" rtlCol="0" anchor="t"/>
          <a:lstStyle/>
          <a:p>
            <a:pPr algn="l" indent="0" marL="0">
              <a:lnSpc>
                <a:spcPts val="2734"/>
              </a:lnSpc>
              <a:buNone/>
            </a:pPr>
            <a:r>
              <a:rPr lang="en-US" sz="1708" dirty="0">
                <a:solidFill>
                  <a:srgbClr val="DAD1E6"/>
                </a:solidFill>
                <a:latin typeface="Fira Sans" pitchFamily="34" charset="0"/>
                <a:ea typeface="Fira Sans" pitchFamily="34" charset="-122"/>
                <a:cs typeface="Fira Sans" pitchFamily="34" charset="-120"/>
              </a:rPr>
              <a:t>sonuç olarak;</a:t>
            </a:r>
            <a:endParaRPr lang="en-US" sz="1708" dirty="0"/>
          </a:p>
        </p:txBody>
      </p:sp>
      <p:sp>
        <p:nvSpPr>
          <p:cNvPr id="6" name="Text 4"/>
          <p:cNvSpPr/>
          <p:nvPr/>
        </p:nvSpPr>
        <p:spPr>
          <a:xfrm>
            <a:off x="2378988" y="2844284"/>
            <a:ext cx="4727734" cy="347067"/>
          </a:xfrm>
          <a:prstGeom prst="rect">
            <a:avLst/>
          </a:prstGeom>
          <a:noFill/>
          <a:ln/>
        </p:spPr>
        <p:txBody>
          <a:bodyPr wrap="none" rtlCol="0" anchor="t"/>
          <a:lstStyle/>
          <a:p>
            <a:pPr indent="0" marL="0">
              <a:lnSpc>
                <a:spcPts val="2734"/>
              </a:lnSpc>
              <a:buNone/>
            </a:pPr>
            <a:r>
              <a:rPr lang="en-US" sz="1708" b="1" dirty="0">
                <a:solidFill>
                  <a:srgbClr val="DAD1E6"/>
                </a:solidFill>
                <a:latin typeface="Fira Sans" pitchFamily="34" charset="0"/>
                <a:ea typeface="Fira Sans" pitchFamily="34" charset="-122"/>
                <a:cs typeface="Fira Sans" pitchFamily="34" charset="-120"/>
              </a:rPr>
              <a:t>Toplam Sayfa Görüntülemesi İstatistikleri:</a:t>
            </a:r>
            <a:endParaRPr lang="en-US" sz="1708" dirty="0"/>
          </a:p>
        </p:txBody>
      </p:sp>
      <p:sp>
        <p:nvSpPr>
          <p:cNvPr id="7" name="Text 5"/>
          <p:cNvSpPr/>
          <p:nvPr/>
        </p:nvSpPr>
        <p:spPr>
          <a:xfrm>
            <a:off x="2378988" y="3321487"/>
            <a:ext cx="4727734"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Ortalama sayfa görüntülemesi 11.67'dir, yani ürünler ortalama olarak yaklaşık 12 kez görüntülenmiştir.</a:t>
            </a:r>
            <a:endParaRPr lang="en-US" sz="1367" dirty="0"/>
          </a:p>
        </p:txBody>
      </p:sp>
      <p:sp>
        <p:nvSpPr>
          <p:cNvPr id="8" name="Text 6"/>
          <p:cNvSpPr/>
          <p:nvPr/>
        </p:nvSpPr>
        <p:spPr>
          <a:xfrm>
            <a:off x="2378988" y="4006929"/>
            <a:ext cx="4727734"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En düşük sayfa görüntülemesi 0'dır, yani bazı ürünler hiç görüntülenmemiştir.</a:t>
            </a:r>
            <a:endParaRPr lang="en-US" sz="1367" dirty="0"/>
          </a:p>
        </p:txBody>
      </p:sp>
      <p:sp>
        <p:nvSpPr>
          <p:cNvPr id="9" name="Text 7"/>
          <p:cNvSpPr/>
          <p:nvPr/>
        </p:nvSpPr>
        <p:spPr>
          <a:xfrm>
            <a:off x="2378988" y="4692372"/>
            <a:ext cx="4727734"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En yüksek sayfa görüntülemesi 6053'tür, yani en popüler ürünler yoğun ilgi görmüştür.</a:t>
            </a:r>
            <a:endParaRPr lang="en-US" sz="1367" dirty="0"/>
          </a:p>
        </p:txBody>
      </p:sp>
      <p:sp>
        <p:nvSpPr>
          <p:cNvPr id="10" name="Text 8"/>
          <p:cNvSpPr/>
          <p:nvPr/>
        </p:nvSpPr>
        <p:spPr>
          <a:xfrm>
            <a:off x="2378988" y="5377815"/>
            <a:ext cx="4727734"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Verilerin standart sapması oldukça yüksektir (99.07), bu da görüntülemeler arasındaki büyük farkları gösterir.</a:t>
            </a:r>
            <a:endParaRPr lang="en-US" sz="1367" dirty="0"/>
          </a:p>
        </p:txBody>
      </p:sp>
      <p:sp>
        <p:nvSpPr>
          <p:cNvPr id="11" name="Text 9"/>
          <p:cNvSpPr/>
          <p:nvPr/>
        </p:nvSpPr>
        <p:spPr>
          <a:xfrm>
            <a:off x="7548205" y="2844284"/>
            <a:ext cx="4703088" cy="347067"/>
          </a:xfrm>
          <a:prstGeom prst="rect">
            <a:avLst/>
          </a:prstGeom>
          <a:noFill/>
          <a:ln/>
        </p:spPr>
        <p:txBody>
          <a:bodyPr wrap="none" rtlCol="0" anchor="t"/>
          <a:lstStyle/>
          <a:p>
            <a:pPr indent="0" marL="0">
              <a:lnSpc>
                <a:spcPts val="2734"/>
              </a:lnSpc>
              <a:buNone/>
            </a:pPr>
            <a:r>
              <a:rPr lang="en-US" sz="1708" b="1" dirty="0">
                <a:solidFill>
                  <a:srgbClr val="DAD1E6"/>
                </a:solidFill>
                <a:latin typeface="Fira Sans" pitchFamily="34" charset="0"/>
                <a:ea typeface="Fira Sans" pitchFamily="34" charset="-122"/>
                <a:cs typeface="Fira Sans" pitchFamily="34" charset="-120"/>
              </a:rPr>
              <a:t>B2B Sayfa Görüntülemesi İstatistikleri:</a:t>
            </a:r>
            <a:endParaRPr lang="en-US" sz="1708" dirty="0"/>
          </a:p>
        </p:txBody>
      </p:sp>
      <p:sp>
        <p:nvSpPr>
          <p:cNvPr id="12" name="Text 10"/>
          <p:cNvSpPr/>
          <p:nvPr/>
        </p:nvSpPr>
        <p:spPr>
          <a:xfrm>
            <a:off x="7548205" y="3321487"/>
            <a:ext cx="4703088"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Ortalama B2B sayfa görüntülemesi 0.19'dur, yani işletme müşterileri ürünleri sınırlı bir sayıda görüntülemiştir.</a:t>
            </a:r>
            <a:endParaRPr lang="en-US" sz="1367" dirty="0"/>
          </a:p>
        </p:txBody>
      </p:sp>
      <p:sp>
        <p:nvSpPr>
          <p:cNvPr id="13" name="Text 11"/>
          <p:cNvSpPr/>
          <p:nvPr/>
        </p:nvSpPr>
        <p:spPr>
          <a:xfrm>
            <a:off x="7548205" y="4006929"/>
            <a:ext cx="4703088"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En düşük B2B sayfa görüntülemesi 0'dır, bu da bazı işletme müşterilerinin ürünleri hiç görüntülemediğini gösterir.</a:t>
            </a:r>
            <a:endParaRPr lang="en-US" sz="1367" dirty="0"/>
          </a:p>
        </p:txBody>
      </p:sp>
      <p:sp>
        <p:nvSpPr>
          <p:cNvPr id="14" name="Text 12"/>
          <p:cNvSpPr/>
          <p:nvPr/>
        </p:nvSpPr>
        <p:spPr>
          <a:xfrm>
            <a:off x="7548205" y="4692372"/>
            <a:ext cx="4703088" cy="832961"/>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En yüksek B2B sayfa görüntülemesi 60'tır, yani bazı ürünler özellikle işletme müşterileri tarafından yoğun ilgi görmüştür.</a:t>
            </a:r>
            <a:endParaRPr lang="en-US" sz="1367" dirty="0"/>
          </a:p>
        </p:txBody>
      </p:sp>
      <p:sp>
        <p:nvSpPr>
          <p:cNvPr id="15" name="Text 13"/>
          <p:cNvSpPr/>
          <p:nvPr/>
        </p:nvSpPr>
        <p:spPr>
          <a:xfrm>
            <a:off x="7548205" y="5655469"/>
            <a:ext cx="4703088" cy="555308"/>
          </a:xfrm>
          <a:prstGeom prst="rect">
            <a:avLst/>
          </a:prstGeom>
          <a:noFill/>
          <a:ln/>
        </p:spPr>
        <p:txBody>
          <a:bodyPr wrap="square" rtlCol="0" anchor="t"/>
          <a:lstStyle/>
          <a:p>
            <a:pPr indent="0" marL="0">
              <a:lnSpc>
                <a:spcPts val="2187"/>
              </a:lnSpc>
              <a:buNone/>
            </a:pPr>
            <a:r>
              <a:rPr lang="en-US" sz="1367" dirty="0">
                <a:solidFill>
                  <a:srgbClr val="DAD1E6"/>
                </a:solidFill>
                <a:latin typeface="Fira Sans" pitchFamily="34" charset="0"/>
                <a:ea typeface="Fira Sans" pitchFamily="34" charset="-122"/>
                <a:cs typeface="Fira Sans" pitchFamily="34" charset="-120"/>
              </a:rPr>
              <a:t>Verilerin standart sapması yüksektir (1.54), işletme müşterilerinin ilgilerinin farklılık gösterdiğini işaret eder.</a:t>
            </a:r>
            <a:endParaRPr lang="en-US" sz="1367" dirty="0"/>
          </a:p>
        </p:txBody>
      </p:sp>
      <p:sp>
        <p:nvSpPr>
          <p:cNvPr id="16" name="Text 14"/>
          <p:cNvSpPr/>
          <p:nvPr/>
        </p:nvSpPr>
        <p:spPr>
          <a:xfrm>
            <a:off x="2162056" y="6592610"/>
            <a:ext cx="10306288" cy="1041202"/>
          </a:xfrm>
          <a:prstGeom prst="rect">
            <a:avLst/>
          </a:prstGeom>
          <a:noFill/>
          <a:ln/>
        </p:spPr>
        <p:txBody>
          <a:bodyPr wrap="square" rtlCol="0" anchor="t"/>
          <a:lstStyle/>
          <a:p>
            <a:pPr indent="0" marL="0">
              <a:lnSpc>
                <a:spcPts val="2734"/>
              </a:lnSpc>
              <a:buNone/>
            </a:pPr>
            <a:r>
              <a:rPr lang="en-US" sz="1708" dirty="0">
                <a:solidFill>
                  <a:srgbClr val="DAD1E6"/>
                </a:solidFill>
                <a:latin typeface="Fira Sans" pitchFamily="34" charset="0"/>
                <a:ea typeface="Fira Sans" pitchFamily="34" charset="-122"/>
                <a:cs typeface="Fira Sans" pitchFamily="34" charset="-120"/>
              </a:rPr>
              <a:t>Bu istatistiklerden çıkartılabilecek anlamlar, ürünlerinizin popülaritesinin değişken olduğu, bazı ürünlerin çok daha fazla ilgi gördüğü, işletme müşterilerinin davranışlarının genel müşterilere göre farklılık gösterdiği ve sayfa görüntülemeleri arasında büyük çeşitlilik olduğudur.</a:t>
            </a:r>
            <a:endParaRPr lang="en-US" sz="1708"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383983"/>
            <a:ext cx="10554414" cy="1110853"/>
          </a:xfrm>
          <a:prstGeom prst="rect">
            <a:avLst/>
          </a:prstGeom>
          <a:noFill/>
          <a:ln/>
        </p:spPr>
        <p:txBody>
          <a:bodyPr wrap="square" rtlCol="0" anchor="t"/>
          <a:lstStyle/>
          <a:p>
            <a:pPr indent="0" marL="0">
              <a:lnSpc>
                <a:spcPts val="4374"/>
              </a:lnSpc>
              <a:buNone/>
            </a:pPr>
            <a:r>
              <a:rPr lang="en-US" sz="3499" b="1" dirty="0">
                <a:solidFill>
                  <a:srgbClr val="FF726D"/>
                </a:solidFill>
                <a:latin typeface="Inconsolata" pitchFamily="34" charset="0"/>
                <a:ea typeface="Inconsolata" pitchFamily="34" charset="-122"/>
                <a:cs typeface="Inconsolata" pitchFamily="34" charset="-120"/>
              </a:rPr>
              <a:t>1.5 - Toplam Sayfa Görüntüleme Yüzdesi İstatistikleri</a:t>
            </a:r>
            <a:endParaRPr lang="en-US" sz="3499" dirty="0"/>
          </a:p>
        </p:txBody>
      </p:sp>
      <p:sp>
        <p:nvSpPr>
          <p:cNvPr id="5" name="Text 3"/>
          <p:cNvSpPr/>
          <p:nvPr/>
        </p:nvSpPr>
        <p:spPr>
          <a:xfrm>
            <a:off x="2260163" y="3080028"/>
            <a:ext cx="4829056" cy="284321"/>
          </a:xfrm>
          <a:prstGeom prst="rect">
            <a:avLst/>
          </a:prstGeom>
          <a:noFill/>
          <a:ln/>
        </p:spPr>
        <p:txBody>
          <a:bodyPr wrap="none" rtlCol="0" anchor="t"/>
          <a:lstStyle/>
          <a:p>
            <a:pPr indent="0" marL="0">
              <a:lnSpc>
                <a:spcPts val="2239"/>
              </a:lnSpc>
              <a:buNone/>
            </a:pPr>
            <a:r>
              <a:rPr lang="en-US" sz="1400" b="1" dirty="0">
                <a:solidFill>
                  <a:srgbClr val="DAD1E6"/>
                </a:solidFill>
                <a:latin typeface="Fira Sans" pitchFamily="34" charset="0"/>
                <a:ea typeface="Fira Sans" pitchFamily="34" charset="-122"/>
                <a:cs typeface="Fira Sans" pitchFamily="34" charset="-120"/>
              </a:rPr>
              <a:t>Toplam Sayfa Görüntülemesi Yüzde İstatistikleri:</a:t>
            </a:r>
            <a:endParaRPr lang="en-US" sz="1400" dirty="0"/>
          </a:p>
        </p:txBody>
      </p:sp>
      <p:sp>
        <p:nvSpPr>
          <p:cNvPr id="6" name="Text 4"/>
          <p:cNvSpPr/>
          <p:nvPr/>
        </p:nvSpPr>
        <p:spPr>
          <a:xfrm>
            <a:off x="2260163" y="3497580"/>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count 6697.000000</a:t>
            </a:r>
            <a:endParaRPr lang="en-US" sz="1400" dirty="0"/>
          </a:p>
        </p:txBody>
      </p:sp>
      <p:sp>
        <p:nvSpPr>
          <p:cNvPr id="7" name="Text 5"/>
          <p:cNvSpPr/>
          <p:nvPr/>
        </p:nvSpPr>
        <p:spPr>
          <a:xfrm>
            <a:off x="2260163" y="3915132"/>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mean 0.014639</a:t>
            </a:r>
            <a:endParaRPr lang="en-US" sz="1400" dirty="0"/>
          </a:p>
        </p:txBody>
      </p:sp>
      <p:sp>
        <p:nvSpPr>
          <p:cNvPr id="8" name="Text 6"/>
          <p:cNvSpPr/>
          <p:nvPr/>
        </p:nvSpPr>
        <p:spPr>
          <a:xfrm>
            <a:off x="2260163" y="4332684"/>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std 0.141704</a:t>
            </a:r>
            <a:endParaRPr lang="en-US" sz="1400" dirty="0"/>
          </a:p>
        </p:txBody>
      </p:sp>
      <p:sp>
        <p:nvSpPr>
          <p:cNvPr id="9" name="Text 7"/>
          <p:cNvSpPr/>
          <p:nvPr/>
        </p:nvSpPr>
        <p:spPr>
          <a:xfrm>
            <a:off x="2260163" y="4750237"/>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min 0.000000</a:t>
            </a:r>
            <a:endParaRPr lang="en-US" sz="1400" dirty="0"/>
          </a:p>
        </p:txBody>
      </p:sp>
      <p:sp>
        <p:nvSpPr>
          <p:cNvPr id="10" name="Text 8"/>
          <p:cNvSpPr/>
          <p:nvPr/>
        </p:nvSpPr>
        <p:spPr>
          <a:xfrm>
            <a:off x="2260163" y="5167789"/>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25% 0.000000</a:t>
            </a:r>
            <a:endParaRPr lang="en-US" sz="1400" dirty="0"/>
          </a:p>
        </p:txBody>
      </p:sp>
      <p:sp>
        <p:nvSpPr>
          <p:cNvPr id="11" name="Text 9"/>
          <p:cNvSpPr/>
          <p:nvPr/>
        </p:nvSpPr>
        <p:spPr>
          <a:xfrm>
            <a:off x="2260163" y="5585341"/>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50% 0.002000</a:t>
            </a:r>
            <a:endParaRPr lang="en-US" sz="1400" dirty="0"/>
          </a:p>
        </p:txBody>
      </p:sp>
      <p:sp>
        <p:nvSpPr>
          <p:cNvPr id="12" name="Text 10"/>
          <p:cNvSpPr/>
          <p:nvPr/>
        </p:nvSpPr>
        <p:spPr>
          <a:xfrm>
            <a:off x="2260163" y="6002893"/>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75% 0.010000</a:t>
            </a:r>
            <a:endParaRPr lang="en-US" sz="1400" dirty="0"/>
          </a:p>
        </p:txBody>
      </p:sp>
      <p:sp>
        <p:nvSpPr>
          <p:cNvPr id="13" name="Text 11"/>
          <p:cNvSpPr/>
          <p:nvPr/>
        </p:nvSpPr>
        <p:spPr>
          <a:xfrm>
            <a:off x="2260163" y="6420445"/>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max 11.170000</a:t>
            </a:r>
            <a:endParaRPr lang="en-US" sz="1400" dirty="0"/>
          </a:p>
        </p:txBody>
      </p:sp>
      <p:sp>
        <p:nvSpPr>
          <p:cNvPr id="14" name="Text 12"/>
          <p:cNvSpPr/>
          <p:nvPr/>
        </p:nvSpPr>
        <p:spPr>
          <a:xfrm>
            <a:off x="7541181" y="3080028"/>
            <a:ext cx="4829056" cy="284321"/>
          </a:xfrm>
          <a:prstGeom prst="rect">
            <a:avLst/>
          </a:prstGeom>
          <a:noFill/>
          <a:ln/>
        </p:spPr>
        <p:txBody>
          <a:bodyPr wrap="none" rtlCol="0" anchor="t"/>
          <a:lstStyle/>
          <a:p>
            <a:pPr indent="0" marL="0">
              <a:lnSpc>
                <a:spcPts val="2239"/>
              </a:lnSpc>
              <a:buNone/>
            </a:pPr>
            <a:r>
              <a:rPr lang="en-US" sz="1400" b="1" dirty="0">
                <a:solidFill>
                  <a:srgbClr val="DAD1E6"/>
                </a:solidFill>
                <a:latin typeface="Fira Sans" pitchFamily="34" charset="0"/>
                <a:ea typeface="Fira Sans" pitchFamily="34" charset="-122"/>
                <a:cs typeface="Fira Sans" pitchFamily="34" charset="-120"/>
              </a:rPr>
              <a:t>B2B Sayfa Görüntülemesi Yüzde İstatistikleri:</a:t>
            </a:r>
            <a:endParaRPr lang="en-US" sz="1400" dirty="0"/>
          </a:p>
        </p:txBody>
      </p:sp>
      <p:sp>
        <p:nvSpPr>
          <p:cNvPr id="15" name="Text 13"/>
          <p:cNvSpPr/>
          <p:nvPr/>
        </p:nvSpPr>
        <p:spPr>
          <a:xfrm>
            <a:off x="7541181" y="3497580"/>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count 6697.000000</a:t>
            </a:r>
            <a:endParaRPr lang="en-US" sz="1400" dirty="0"/>
          </a:p>
        </p:txBody>
      </p:sp>
      <p:sp>
        <p:nvSpPr>
          <p:cNvPr id="16" name="Text 14"/>
          <p:cNvSpPr/>
          <p:nvPr/>
        </p:nvSpPr>
        <p:spPr>
          <a:xfrm>
            <a:off x="7541181" y="3915132"/>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mean 0.015165</a:t>
            </a:r>
            <a:endParaRPr lang="en-US" sz="1400" dirty="0"/>
          </a:p>
        </p:txBody>
      </p:sp>
      <p:sp>
        <p:nvSpPr>
          <p:cNvPr id="17" name="Text 15"/>
          <p:cNvSpPr/>
          <p:nvPr/>
        </p:nvSpPr>
        <p:spPr>
          <a:xfrm>
            <a:off x="7541181" y="4332684"/>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std 0.115853</a:t>
            </a:r>
            <a:endParaRPr lang="en-US" sz="1400" dirty="0"/>
          </a:p>
        </p:txBody>
      </p:sp>
      <p:sp>
        <p:nvSpPr>
          <p:cNvPr id="18" name="Text 16"/>
          <p:cNvSpPr/>
          <p:nvPr/>
        </p:nvSpPr>
        <p:spPr>
          <a:xfrm>
            <a:off x="7541181" y="4750237"/>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min 0.000000</a:t>
            </a:r>
            <a:endParaRPr lang="en-US" sz="1400" dirty="0"/>
          </a:p>
        </p:txBody>
      </p:sp>
      <p:sp>
        <p:nvSpPr>
          <p:cNvPr id="19" name="Text 17"/>
          <p:cNvSpPr/>
          <p:nvPr/>
        </p:nvSpPr>
        <p:spPr>
          <a:xfrm>
            <a:off x="7541181" y="5167789"/>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25% 0.000000</a:t>
            </a:r>
            <a:endParaRPr lang="en-US" sz="1400" dirty="0"/>
          </a:p>
        </p:txBody>
      </p:sp>
      <p:sp>
        <p:nvSpPr>
          <p:cNvPr id="20" name="Text 18"/>
          <p:cNvSpPr/>
          <p:nvPr/>
        </p:nvSpPr>
        <p:spPr>
          <a:xfrm>
            <a:off x="7541181" y="5585341"/>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50% 0.000000</a:t>
            </a:r>
            <a:endParaRPr lang="en-US" sz="1400" dirty="0"/>
          </a:p>
        </p:txBody>
      </p:sp>
      <p:sp>
        <p:nvSpPr>
          <p:cNvPr id="21" name="Text 19"/>
          <p:cNvSpPr/>
          <p:nvPr/>
        </p:nvSpPr>
        <p:spPr>
          <a:xfrm>
            <a:off x="7541181" y="6002893"/>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75% 0.000000</a:t>
            </a:r>
            <a:endParaRPr lang="en-US" sz="1400" dirty="0"/>
          </a:p>
        </p:txBody>
      </p:sp>
      <p:sp>
        <p:nvSpPr>
          <p:cNvPr id="22" name="Text 20"/>
          <p:cNvSpPr/>
          <p:nvPr/>
        </p:nvSpPr>
        <p:spPr>
          <a:xfrm>
            <a:off x="7541181" y="6420445"/>
            <a:ext cx="4829056" cy="284321"/>
          </a:xfrm>
          <a:prstGeom prst="rect">
            <a:avLst/>
          </a:prstGeom>
          <a:noFill/>
          <a:ln/>
        </p:spPr>
        <p:txBody>
          <a:bodyPr wrap="none" rtlCol="0" anchor="t"/>
          <a:lstStyle/>
          <a:p>
            <a:pPr algn="l" indent="0" marL="0">
              <a:lnSpc>
                <a:spcPts val="2239"/>
              </a:lnSpc>
              <a:buNone/>
            </a:pPr>
            <a:r>
              <a:rPr lang="en-US" sz="1400" dirty="0">
                <a:solidFill>
                  <a:srgbClr val="DAD1E6"/>
                </a:solidFill>
                <a:latin typeface="Fira Sans" pitchFamily="34" charset="0"/>
                <a:ea typeface="Fira Sans" pitchFamily="34" charset="-122"/>
                <a:cs typeface="Fira Sans" pitchFamily="34" charset="-120"/>
              </a:rPr>
              <a:t>max 4.050000</a:t>
            </a:r>
            <a:endParaRPr lang="en-US" sz="1400" dirty="0"/>
          </a:p>
        </p:txBody>
      </p:sp>
      <p:pic>
        <p:nvPicPr>
          <p:cNvPr id="2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1148"/>
          </a:xfrm>
          <a:prstGeom prst="rect">
            <a:avLst/>
          </a:prstGeom>
          <a:solidFill>
            <a:srgbClr val="241631"/>
          </a:solidFill>
          <a:ln/>
        </p:spPr>
      </p:sp>
      <p:sp>
        <p:nvSpPr>
          <p:cNvPr id="4" name="Text 2"/>
          <p:cNvSpPr/>
          <p:nvPr/>
        </p:nvSpPr>
        <p:spPr>
          <a:xfrm>
            <a:off x="2289215" y="581858"/>
            <a:ext cx="10051852" cy="1057989"/>
          </a:xfrm>
          <a:prstGeom prst="rect">
            <a:avLst/>
          </a:prstGeom>
          <a:noFill/>
          <a:ln/>
        </p:spPr>
        <p:txBody>
          <a:bodyPr wrap="square" rtlCol="0" anchor="t"/>
          <a:lstStyle/>
          <a:p>
            <a:pPr algn="l" indent="0" marL="0">
              <a:lnSpc>
                <a:spcPts val="4166"/>
              </a:lnSpc>
              <a:buNone/>
            </a:pPr>
            <a:r>
              <a:rPr lang="en-US" sz="3333" b="1" dirty="0">
                <a:solidFill>
                  <a:srgbClr val="FF726D"/>
                </a:solidFill>
                <a:latin typeface="Inconsolata" pitchFamily="34" charset="0"/>
                <a:ea typeface="Inconsolata" pitchFamily="34" charset="-122"/>
                <a:cs typeface="Inconsolata" pitchFamily="34" charset="-120"/>
              </a:rPr>
              <a:t>1.6 - Toplam Sayfa Görüntüleme Yüzdesi İstatistikleri-değerlendirme</a:t>
            </a:r>
            <a:endParaRPr lang="en-US" sz="3333" dirty="0"/>
          </a:p>
        </p:txBody>
      </p:sp>
      <p:sp>
        <p:nvSpPr>
          <p:cNvPr id="5" name="Text 3"/>
          <p:cNvSpPr/>
          <p:nvPr/>
        </p:nvSpPr>
        <p:spPr>
          <a:xfrm>
            <a:off x="2289215" y="2062996"/>
            <a:ext cx="10051852" cy="338495"/>
          </a:xfrm>
          <a:prstGeom prst="rect">
            <a:avLst/>
          </a:prstGeom>
          <a:noFill/>
          <a:ln/>
        </p:spPr>
        <p:txBody>
          <a:bodyPr wrap="none" rtlCol="0" anchor="t"/>
          <a:lstStyle/>
          <a:p>
            <a:pPr algn="l" indent="0" marL="0">
              <a:lnSpc>
                <a:spcPts val="2666"/>
              </a:lnSpc>
              <a:buNone/>
            </a:pPr>
            <a:r>
              <a:rPr lang="en-US" sz="1666" dirty="0">
                <a:solidFill>
                  <a:srgbClr val="DAD1E6"/>
                </a:solidFill>
                <a:latin typeface="Fira Sans" pitchFamily="34" charset="0"/>
                <a:ea typeface="Fira Sans" pitchFamily="34" charset="-122"/>
                <a:cs typeface="Fira Sans" pitchFamily="34" charset="-120"/>
              </a:rPr>
              <a:t>sonuç olarak ;</a:t>
            </a:r>
            <a:endParaRPr lang="en-US" sz="1666" dirty="0"/>
          </a:p>
        </p:txBody>
      </p:sp>
      <p:sp>
        <p:nvSpPr>
          <p:cNvPr id="6" name="Text 4"/>
          <p:cNvSpPr/>
          <p:nvPr/>
        </p:nvSpPr>
        <p:spPr>
          <a:xfrm>
            <a:off x="2500789" y="2774037"/>
            <a:ext cx="4598908" cy="270867"/>
          </a:xfrm>
          <a:prstGeom prst="rect">
            <a:avLst/>
          </a:prstGeom>
          <a:noFill/>
          <a:ln/>
        </p:spPr>
        <p:txBody>
          <a:bodyPr wrap="none" rtlCol="0" anchor="t"/>
          <a:lstStyle/>
          <a:p>
            <a:pPr indent="0" marL="0">
              <a:lnSpc>
                <a:spcPts val="2133"/>
              </a:lnSpc>
              <a:buNone/>
            </a:pPr>
            <a:r>
              <a:rPr lang="en-US" sz="1333" b="1" dirty="0">
                <a:solidFill>
                  <a:srgbClr val="DAD1E6"/>
                </a:solidFill>
                <a:latin typeface="Fira Sans" pitchFamily="34" charset="0"/>
                <a:ea typeface="Fira Sans" pitchFamily="34" charset="-122"/>
                <a:cs typeface="Fira Sans" pitchFamily="34" charset="-120"/>
              </a:rPr>
              <a:t>Toplam Sayfa Görüntülemesi Yüzde İstatistikleri:</a:t>
            </a:r>
            <a:endParaRPr lang="en-US" sz="1333" dirty="0"/>
          </a:p>
        </p:txBody>
      </p:sp>
      <p:sp>
        <p:nvSpPr>
          <p:cNvPr id="7" name="Text 5"/>
          <p:cNvSpPr/>
          <p:nvPr/>
        </p:nvSpPr>
        <p:spPr>
          <a:xfrm>
            <a:off x="2500789" y="3171825"/>
            <a:ext cx="4598908" cy="541734"/>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Ortalama sayfa görüntüleme yüzdesi sadece %1.46'dır, yani genelde ürünlerin çok küçük bir yüzdesi görüntülenmiştir.</a:t>
            </a:r>
            <a:endParaRPr lang="en-US" sz="1333" dirty="0"/>
          </a:p>
        </p:txBody>
      </p:sp>
      <p:sp>
        <p:nvSpPr>
          <p:cNvPr id="8" name="Text 6"/>
          <p:cNvSpPr/>
          <p:nvPr/>
        </p:nvSpPr>
        <p:spPr>
          <a:xfrm>
            <a:off x="2500789" y="3840480"/>
            <a:ext cx="4598908" cy="541734"/>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En düşük sayfa görüntüleme yüzdesi %0'dır, yani birçok ürün hiç görüntülenmemiştir.</a:t>
            </a:r>
            <a:endParaRPr lang="en-US" sz="1333" dirty="0"/>
          </a:p>
        </p:txBody>
      </p:sp>
      <p:sp>
        <p:nvSpPr>
          <p:cNvPr id="9" name="Text 7"/>
          <p:cNvSpPr/>
          <p:nvPr/>
        </p:nvSpPr>
        <p:spPr>
          <a:xfrm>
            <a:off x="2500789" y="4509135"/>
            <a:ext cx="4598908" cy="812602"/>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En yüksek sayfa görüntüleme yüzdesi %11.17'dir, bu da bazı ürünlerin dikkat çekici derecede fazla görüntülendiğini gösterir.</a:t>
            </a:r>
            <a:endParaRPr lang="en-US" sz="1333" dirty="0"/>
          </a:p>
        </p:txBody>
      </p:sp>
      <p:sp>
        <p:nvSpPr>
          <p:cNvPr id="10" name="Text 8"/>
          <p:cNvSpPr/>
          <p:nvPr/>
        </p:nvSpPr>
        <p:spPr>
          <a:xfrm>
            <a:off x="2500789" y="5448657"/>
            <a:ext cx="4598908" cy="812602"/>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Verilerin standart sapması yüksektir (0.14), bu da sayfa görüntüleme yüzdelerinin geniş bir aralıkta değiştiğini gösterir.</a:t>
            </a:r>
            <a:endParaRPr lang="en-US" sz="1333" dirty="0"/>
          </a:p>
        </p:txBody>
      </p:sp>
      <p:sp>
        <p:nvSpPr>
          <p:cNvPr id="11" name="Text 9"/>
          <p:cNvSpPr/>
          <p:nvPr/>
        </p:nvSpPr>
        <p:spPr>
          <a:xfrm>
            <a:off x="7530465" y="2774037"/>
            <a:ext cx="4598908" cy="270867"/>
          </a:xfrm>
          <a:prstGeom prst="rect">
            <a:avLst/>
          </a:prstGeom>
          <a:noFill/>
          <a:ln/>
        </p:spPr>
        <p:txBody>
          <a:bodyPr wrap="none" rtlCol="0" anchor="t"/>
          <a:lstStyle/>
          <a:p>
            <a:pPr indent="0" marL="0">
              <a:lnSpc>
                <a:spcPts val="2133"/>
              </a:lnSpc>
              <a:buNone/>
            </a:pPr>
            <a:r>
              <a:rPr lang="en-US" sz="1333" b="1" dirty="0">
                <a:solidFill>
                  <a:srgbClr val="DAD1E6"/>
                </a:solidFill>
                <a:latin typeface="Fira Sans" pitchFamily="34" charset="0"/>
                <a:ea typeface="Fira Sans" pitchFamily="34" charset="-122"/>
                <a:cs typeface="Fira Sans" pitchFamily="34" charset="-120"/>
              </a:rPr>
              <a:t>B2B Sayfa Görüntülemesi Yüzde İstatistikleri:</a:t>
            </a:r>
            <a:endParaRPr lang="en-US" sz="1333" dirty="0"/>
          </a:p>
        </p:txBody>
      </p:sp>
      <p:sp>
        <p:nvSpPr>
          <p:cNvPr id="12" name="Text 10"/>
          <p:cNvSpPr/>
          <p:nvPr/>
        </p:nvSpPr>
        <p:spPr>
          <a:xfrm>
            <a:off x="7530465" y="3171825"/>
            <a:ext cx="4598908" cy="812602"/>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Ortalama B2B sayfa görüntüleme yüzdesi %1.52'dir, yani işletme müşterileri genelde ürünlerin çok küçük bir yüzdesini görüntülemiştir.</a:t>
            </a:r>
            <a:endParaRPr lang="en-US" sz="1333" dirty="0"/>
          </a:p>
        </p:txBody>
      </p:sp>
      <p:sp>
        <p:nvSpPr>
          <p:cNvPr id="13" name="Text 11"/>
          <p:cNvSpPr/>
          <p:nvPr/>
        </p:nvSpPr>
        <p:spPr>
          <a:xfrm>
            <a:off x="7530465" y="4111347"/>
            <a:ext cx="4598908" cy="541734"/>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En düşük B2B sayfa görüntüleme yüzdesi %0'dır, işletme müşterilerinin birçok ürünü hiç görüntülemediğini gösterir.</a:t>
            </a:r>
            <a:endParaRPr lang="en-US" sz="1333" dirty="0"/>
          </a:p>
        </p:txBody>
      </p:sp>
      <p:sp>
        <p:nvSpPr>
          <p:cNvPr id="14" name="Text 12"/>
          <p:cNvSpPr/>
          <p:nvPr/>
        </p:nvSpPr>
        <p:spPr>
          <a:xfrm>
            <a:off x="7530465" y="4780002"/>
            <a:ext cx="4598908" cy="812602"/>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En yüksek B2B sayfa görüntüleme yüzdesi %4.05'tir, bazı ürünlerin işletme müşterileri tarafından daha fazla dikkat çektiğini gösterir.</a:t>
            </a:r>
            <a:endParaRPr lang="en-US" sz="1333" dirty="0"/>
          </a:p>
        </p:txBody>
      </p:sp>
      <p:sp>
        <p:nvSpPr>
          <p:cNvPr id="15" name="Text 13"/>
          <p:cNvSpPr/>
          <p:nvPr/>
        </p:nvSpPr>
        <p:spPr>
          <a:xfrm>
            <a:off x="7530465" y="5719524"/>
            <a:ext cx="4598908" cy="541734"/>
          </a:xfrm>
          <a:prstGeom prst="rect">
            <a:avLst/>
          </a:prstGeom>
          <a:noFill/>
          <a:ln/>
        </p:spPr>
        <p:txBody>
          <a:bodyPr wrap="square" rtlCol="0" anchor="t"/>
          <a:lstStyle/>
          <a:p>
            <a:pPr algn="l" indent="0" marL="0">
              <a:lnSpc>
                <a:spcPts val="2133"/>
              </a:lnSpc>
              <a:buNone/>
            </a:pPr>
            <a:r>
              <a:rPr lang="en-US" sz="1333" dirty="0">
                <a:solidFill>
                  <a:srgbClr val="DAD1E6"/>
                </a:solidFill>
                <a:latin typeface="Fira Sans" pitchFamily="34" charset="0"/>
                <a:ea typeface="Fira Sans" pitchFamily="34" charset="-122"/>
                <a:cs typeface="Fira Sans" pitchFamily="34" charset="-120"/>
              </a:rPr>
              <a:t>Verilerin standart sapması yüksektir (0.12), bu da B2B sayfa görüntüleme yüzdelerinin değişken olduğunu gösterir.</a:t>
            </a:r>
            <a:endParaRPr lang="en-US" sz="1333" dirty="0"/>
          </a:p>
        </p:txBody>
      </p:sp>
      <p:sp>
        <p:nvSpPr>
          <p:cNvPr id="16" name="Text 14"/>
          <p:cNvSpPr/>
          <p:nvPr/>
        </p:nvSpPr>
        <p:spPr>
          <a:xfrm>
            <a:off x="2289215" y="6633805"/>
            <a:ext cx="10051852" cy="1015484"/>
          </a:xfrm>
          <a:prstGeom prst="rect">
            <a:avLst/>
          </a:prstGeom>
          <a:noFill/>
          <a:ln/>
        </p:spPr>
        <p:txBody>
          <a:bodyPr wrap="square" rtlCol="0" anchor="t"/>
          <a:lstStyle/>
          <a:p>
            <a:pPr algn="l" indent="0" marL="0">
              <a:lnSpc>
                <a:spcPts val="2666"/>
              </a:lnSpc>
              <a:buNone/>
            </a:pPr>
            <a:r>
              <a:rPr lang="en-US" sz="1666" b="1" dirty="0">
                <a:solidFill>
                  <a:srgbClr val="F44444"/>
                </a:solidFill>
                <a:latin typeface="Fira Sans" pitchFamily="34" charset="0"/>
                <a:ea typeface="Fira Sans" pitchFamily="34" charset="-122"/>
                <a:cs typeface="Fira Sans" pitchFamily="34" charset="-120"/>
              </a:rPr>
              <a:t>Bu istatistikler, genelde ürünlerin düşük bir yüzdesinin görüntülendiğini, bazı ürünlerin ise daha fazla ilgi çektiğini ve işletme müşterilerinin davranışlarının da genel müşterilere göre farklılık gösterdiğini gösterir.</a:t>
            </a:r>
            <a:endParaRPr lang="en-US" sz="1666"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9332714"/>
          </a:xfrm>
          <a:prstGeom prst="rect">
            <a:avLst/>
          </a:prstGeom>
          <a:solidFill>
            <a:srgbClr val="241631"/>
          </a:solidFill>
          <a:ln/>
        </p:spPr>
      </p:sp>
      <p:sp>
        <p:nvSpPr>
          <p:cNvPr id="4" name="Text 2"/>
          <p:cNvSpPr/>
          <p:nvPr/>
        </p:nvSpPr>
        <p:spPr>
          <a:xfrm>
            <a:off x="3427452" y="450056"/>
            <a:ext cx="7775377" cy="818436"/>
          </a:xfrm>
          <a:prstGeom prst="rect">
            <a:avLst/>
          </a:prstGeom>
          <a:noFill/>
          <a:ln/>
        </p:spPr>
        <p:txBody>
          <a:bodyPr wrap="square" rtlCol="0" anchor="t"/>
          <a:lstStyle/>
          <a:p>
            <a:pPr algn="l" indent="0" marL="0">
              <a:lnSpc>
                <a:spcPts val="3222"/>
              </a:lnSpc>
              <a:buNone/>
            </a:pPr>
            <a:r>
              <a:rPr lang="en-US" sz="2578" b="1" dirty="0">
                <a:solidFill>
                  <a:srgbClr val="FF726D"/>
                </a:solidFill>
                <a:latin typeface="Inconsolata" pitchFamily="34" charset="0"/>
                <a:ea typeface="Inconsolata" pitchFamily="34" charset="-122"/>
                <a:cs typeface="Inconsolata" pitchFamily="34" charset="-120"/>
              </a:rPr>
              <a:t>1.7 - Bölgelere Göre Ortalama Sayfa Görüntülemesi</a:t>
            </a:r>
            <a:endParaRPr lang="en-US" sz="2578" dirty="0"/>
          </a:p>
        </p:txBody>
      </p:sp>
      <p:sp>
        <p:nvSpPr>
          <p:cNvPr id="5" name="Text 3"/>
          <p:cNvSpPr/>
          <p:nvPr/>
        </p:nvSpPr>
        <p:spPr>
          <a:xfrm>
            <a:off x="3591520" y="1701522"/>
            <a:ext cx="226016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EKOZ-ja Bölgesi ---</a:t>
            </a:r>
            <a:endParaRPr lang="en-US" sz="1289" dirty="0"/>
          </a:p>
        </p:txBody>
      </p:sp>
      <p:sp>
        <p:nvSpPr>
          <p:cNvPr id="6" name="Text 4"/>
          <p:cNvSpPr/>
          <p:nvPr/>
        </p:nvSpPr>
        <p:spPr>
          <a:xfrm>
            <a:off x="3591520" y="206156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5291.000000</a:t>
            </a:r>
            <a:endParaRPr lang="en-US" sz="1031" dirty="0"/>
          </a:p>
        </p:txBody>
      </p:sp>
      <p:sp>
        <p:nvSpPr>
          <p:cNvPr id="7" name="Text 5"/>
          <p:cNvSpPr/>
          <p:nvPr/>
        </p:nvSpPr>
        <p:spPr>
          <a:xfrm>
            <a:off x="3591520" y="236922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6.329616</a:t>
            </a:r>
            <a:endParaRPr lang="en-US" sz="1031" dirty="0"/>
          </a:p>
        </p:txBody>
      </p:sp>
      <p:sp>
        <p:nvSpPr>
          <p:cNvPr id="8" name="Text 6"/>
          <p:cNvSpPr/>
          <p:nvPr/>
        </p:nvSpPr>
        <p:spPr>
          <a:xfrm>
            <a:off x="3591520" y="267688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53.290585</a:t>
            </a:r>
            <a:endParaRPr lang="en-US" sz="1031" dirty="0"/>
          </a:p>
        </p:txBody>
      </p:sp>
      <p:sp>
        <p:nvSpPr>
          <p:cNvPr id="9" name="Text 7"/>
          <p:cNvSpPr/>
          <p:nvPr/>
        </p:nvSpPr>
        <p:spPr>
          <a:xfrm>
            <a:off x="3591520" y="298454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0.000000</a:t>
            </a:r>
            <a:endParaRPr lang="en-US" sz="1031" dirty="0"/>
          </a:p>
        </p:txBody>
      </p:sp>
      <p:sp>
        <p:nvSpPr>
          <p:cNvPr id="10" name="Text 8"/>
          <p:cNvSpPr/>
          <p:nvPr/>
        </p:nvSpPr>
        <p:spPr>
          <a:xfrm>
            <a:off x="3591520" y="329219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1.000000</a:t>
            </a:r>
            <a:endParaRPr lang="en-US" sz="1031" dirty="0"/>
          </a:p>
        </p:txBody>
      </p:sp>
      <p:sp>
        <p:nvSpPr>
          <p:cNvPr id="11" name="Text 9"/>
          <p:cNvSpPr/>
          <p:nvPr/>
        </p:nvSpPr>
        <p:spPr>
          <a:xfrm>
            <a:off x="3591520" y="359985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2.000000</a:t>
            </a:r>
            <a:endParaRPr lang="en-US" sz="1031" dirty="0"/>
          </a:p>
        </p:txBody>
      </p:sp>
      <p:sp>
        <p:nvSpPr>
          <p:cNvPr id="12" name="Text 10"/>
          <p:cNvSpPr/>
          <p:nvPr/>
        </p:nvSpPr>
        <p:spPr>
          <a:xfrm>
            <a:off x="3591520" y="390751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5.000000</a:t>
            </a:r>
            <a:endParaRPr lang="en-US" sz="1031" dirty="0"/>
          </a:p>
        </p:txBody>
      </p:sp>
      <p:sp>
        <p:nvSpPr>
          <p:cNvPr id="13" name="Text 11"/>
          <p:cNvSpPr/>
          <p:nvPr/>
        </p:nvSpPr>
        <p:spPr>
          <a:xfrm>
            <a:off x="3591520" y="421517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3741.000000</a:t>
            </a:r>
            <a:endParaRPr lang="en-US" sz="1031" dirty="0"/>
          </a:p>
        </p:txBody>
      </p:sp>
      <p:sp>
        <p:nvSpPr>
          <p:cNvPr id="14" name="Text 12"/>
          <p:cNvSpPr/>
          <p:nvPr/>
        </p:nvSpPr>
        <p:spPr>
          <a:xfrm>
            <a:off x="6186488" y="1701522"/>
            <a:ext cx="225635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OZM-ca Bölgesi ---</a:t>
            </a:r>
            <a:endParaRPr lang="en-US" sz="1289" dirty="0"/>
          </a:p>
        </p:txBody>
      </p:sp>
      <p:sp>
        <p:nvSpPr>
          <p:cNvPr id="15" name="Text 13"/>
          <p:cNvSpPr/>
          <p:nvPr/>
        </p:nvSpPr>
        <p:spPr>
          <a:xfrm>
            <a:off x="6186488" y="2061567"/>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922.000000</a:t>
            </a:r>
            <a:endParaRPr lang="en-US" sz="1031" dirty="0"/>
          </a:p>
        </p:txBody>
      </p:sp>
      <p:sp>
        <p:nvSpPr>
          <p:cNvPr id="16" name="Text 14"/>
          <p:cNvSpPr/>
          <p:nvPr/>
        </p:nvSpPr>
        <p:spPr>
          <a:xfrm>
            <a:off x="6186488" y="2369225"/>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40.437093</a:t>
            </a:r>
            <a:endParaRPr lang="en-US" sz="1031" dirty="0"/>
          </a:p>
        </p:txBody>
      </p:sp>
      <p:sp>
        <p:nvSpPr>
          <p:cNvPr id="17" name="Text 15"/>
          <p:cNvSpPr/>
          <p:nvPr/>
        </p:nvSpPr>
        <p:spPr>
          <a:xfrm>
            <a:off x="6186488" y="2676882"/>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230.521075</a:t>
            </a:r>
            <a:endParaRPr lang="en-US" sz="1031" dirty="0"/>
          </a:p>
        </p:txBody>
      </p:sp>
      <p:sp>
        <p:nvSpPr>
          <p:cNvPr id="18" name="Text 16"/>
          <p:cNvSpPr/>
          <p:nvPr/>
        </p:nvSpPr>
        <p:spPr>
          <a:xfrm>
            <a:off x="6186488" y="2984540"/>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0.000000</a:t>
            </a:r>
            <a:endParaRPr lang="en-US" sz="1031" dirty="0"/>
          </a:p>
        </p:txBody>
      </p:sp>
      <p:sp>
        <p:nvSpPr>
          <p:cNvPr id="19" name="Text 17"/>
          <p:cNvSpPr/>
          <p:nvPr/>
        </p:nvSpPr>
        <p:spPr>
          <a:xfrm>
            <a:off x="6186488" y="3292197"/>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2.000000</a:t>
            </a:r>
            <a:endParaRPr lang="en-US" sz="1031" dirty="0"/>
          </a:p>
        </p:txBody>
      </p:sp>
      <p:sp>
        <p:nvSpPr>
          <p:cNvPr id="20" name="Text 18"/>
          <p:cNvSpPr/>
          <p:nvPr/>
        </p:nvSpPr>
        <p:spPr>
          <a:xfrm>
            <a:off x="6186488" y="3599855"/>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8.000000</a:t>
            </a:r>
            <a:endParaRPr lang="en-US" sz="1031" dirty="0"/>
          </a:p>
        </p:txBody>
      </p:sp>
      <p:sp>
        <p:nvSpPr>
          <p:cNvPr id="21" name="Text 19"/>
          <p:cNvSpPr/>
          <p:nvPr/>
        </p:nvSpPr>
        <p:spPr>
          <a:xfrm>
            <a:off x="6186488" y="3907512"/>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24.000000</a:t>
            </a:r>
            <a:endParaRPr lang="en-US" sz="1031" dirty="0"/>
          </a:p>
        </p:txBody>
      </p:sp>
      <p:sp>
        <p:nvSpPr>
          <p:cNvPr id="22" name="Text 20"/>
          <p:cNvSpPr/>
          <p:nvPr/>
        </p:nvSpPr>
        <p:spPr>
          <a:xfrm>
            <a:off x="6186488" y="4215170"/>
            <a:ext cx="225635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6053.000000</a:t>
            </a:r>
            <a:endParaRPr lang="en-US" sz="1031" dirty="0"/>
          </a:p>
        </p:txBody>
      </p:sp>
      <p:sp>
        <p:nvSpPr>
          <p:cNvPr id="23" name="Text 21"/>
          <p:cNvSpPr/>
          <p:nvPr/>
        </p:nvSpPr>
        <p:spPr>
          <a:xfrm>
            <a:off x="8777645" y="1701522"/>
            <a:ext cx="2260163" cy="261937"/>
          </a:xfrm>
          <a:prstGeom prst="rect">
            <a:avLst/>
          </a:prstGeom>
          <a:noFill/>
          <a:ln/>
        </p:spPr>
        <p:txBody>
          <a:bodyPr wrap="none" rtlCol="0" anchor="t"/>
          <a:lstStyle/>
          <a:p>
            <a:pPr indent="0" marL="0">
              <a:lnSpc>
                <a:spcPts val="2062"/>
              </a:lnSpc>
              <a:buNone/>
            </a:pPr>
            <a:r>
              <a:rPr lang="en-US" sz="1289" b="1" dirty="0">
                <a:solidFill>
                  <a:srgbClr val="DAD1E6"/>
                </a:solidFill>
                <a:latin typeface="Fira Sans" pitchFamily="34" charset="0"/>
                <a:ea typeface="Fira Sans" pitchFamily="34" charset="-122"/>
                <a:cs typeface="Fira Sans" pitchFamily="34" charset="-120"/>
              </a:rPr>
              <a:t>--- OZM-mx Bölgesi ---</a:t>
            </a:r>
            <a:endParaRPr lang="en-US" sz="1289" dirty="0"/>
          </a:p>
        </p:txBody>
      </p:sp>
      <p:sp>
        <p:nvSpPr>
          <p:cNvPr id="24" name="Text 22"/>
          <p:cNvSpPr/>
          <p:nvPr/>
        </p:nvSpPr>
        <p:spPr>
          <a:xfrm>
            <a:off x="8777645" y="206156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count 484.000000</a:t>
            </a:r>
            <a:endParaRPr lang="en-US" sz="1031" dirty="0"/>
          </a:p>
        </p:txBody>
      </p:sp>
      <p:sp>
        <p:nvSpPr>
          <p:cNvPr id="25" name="Text 23"/>
          <p:cNvSpPr/>
          <p:nvPr/>
        </p:nvSpPr>
        <p:spPr>
          <a:xfrm>
            <a:off x="8777645" y="236922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mean 15.316116</a:t>
            </a:r>
            <a:endParaRPr lang="en-US" sz="1031" dirty="0"/>
          </a:p>
        </p:txBody>
      </p:sp>
      <p:sp>
        <p:nvSpPr>
          <p:cNvPr id="26" name="Text 24"/>
          <p:cNvSpPr/>
          <p:nvPr/>
        </p:nvSpPr>
        <p:spPr>
          <a:xfrm>
            <a:off x="8777645" y="267688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std 41.507879</a:t>
            </a:r>
            <a:endParaRPr lang="en-US" sz="1031" dirty="0"/>
          </a:p>
        </p:txBody>
      </p:sp>
      <p:sp>
        <p:nvSpPr>
          <p:cNvPr id="27" name="Text 25"/>
          <p:cNvSpPr/>
          <p:nvPr/>
        </p:nvSpPr>
        <p:spPr>
          <a:xfrm>
            <a:off x="8777645" y="298454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min 1.000000</a:t>
            </a:r>
            <a:endParaRPr lang="en-US" sz="1031" dirty="0"/>
          </a:p>
        </p:txBody>
      </p:sp>
      <p:sp>
        <p:nvSpPr>
          <p:cNvPr id="28" name="Text 26"/>
          <p:cNvSpPr/>
          <p:nvPr/>
        </p:nvSpPr>
        <p:spPr>
          <a:xfrm>
            <a:off x="8777645" y="3292197"/>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25% 2.000000</a:t>
            </a:r>
            <a:endParaRPr lang="en-US" sz="1031" dirty="0"/>
          </a:p>
        </p:txBody>
      </p:sp>
      <p:sp>
        <p:nvSpPr>
          <p:cNvPr id="29" name="Text 27"/>
          <p:cNvSpPr/>
          <p:nvPr/>
        </p:nvSpPr>
        <p:spPr>
          <a:xfrm>
            <a:off x="8777645" y="3599855"/>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50% 5.000000</a:t>
            </a:r>
            <a:endParaRPr lang="en-US" sz="1031" dirty="0"/>
          </a:p>
        </p:txBody>
      </p:sp>
      <p:sp>
        <p:nvSpPr>
          <p:cNvPr id="30" name="Text 28"/>
          <p:cNvSpPr/>
          <p:nvPr/>
        </p:nvSpPr>
        <p:spPr>
          <a:xfrm>
            <a:off x="8777645" y="3907512"/>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75% 13.000000</a:t>
            </a:r>
            <a:endParaRPr lang="en-US" sz="1031" dirty="0"/>
          </a:p>
        </p:txBody>
      </p:sp>
      <p:sp>
        <p:nvSpPr>
          <p:cNvPr id="31" name="Text 29"/>
          <p:cNvSpPr/>
          <p:nvPr/>
        </p:nvSpPr>
        <p:spPr>
          <a:xfrm>
            <a:off x="8777645" y="4215170"/>
            <a:ext cx="2260163" cy="209550"/>
          </a:xfrm>
          <a:prstGeom prst="rect">
            <a:avLst/>
          </a:prstGeom>
          <a:noFill/>
          <a:ln/>
        </p:spPr>
        <p:txBody>
          <a:bodyPr wrap="none" rtlCol="0" anchor="t"/>
          <a:lstStyle/>
          <a:p>
            <a:pPr algn="l" indent="0" marL="0">
              <a:lnSpc>
                <a:spcPts val="1650"/>
              </a:lnSpc>
              <a:buNone/>
            </a:pPr>
            <a:r>
              <a:rPr lang="en-US" sz="1031" dirty="0">
                <a:solidFill>
                  <a:srgbClr val="DAD1E6"/>
                </a:solidFill>
                <a:latin typeface="Fira Sans" pitchFamily="34" charset="0"/>
                <a:ea typeface="Fira Sans" pitchFamily="34" charset="-122"/>
                <a:cs typeface="Fira Sans" pitchFamily="34" charset="-120"/>
              </a:rPr>
              <a:t>max 715.000000</a:t>
            </a:r>
            <a:endParaRPr lang="en-US" sz="1031" dirty="0"/>
          </a:p>
        </p:txBody>
      </p:sp>
      <p:pic>
        <p:nvPicPr>
          <p:cNvPr id="32" name="Image 0" descr="preencoded.png">    </p:cNvPr>
          <p:cNvPicPr>
            <a:picLocks noChangeAspect="1"/>
          </p:cNvPicPr>
          <p:nvPr/>
        </p:nvPicPr>
        <p:blipFill>
          <a:blip r:embed="rId1"/>
          <a:stretch>
            <a:fillRect/>
          </a:stretch>
        </p:blipFill>
        <p:spPr>
          <a:xfrm>
            <a:off x="3427452" y="4714518"/>
            <a:ext cx="6408420" cy="4168140"/>
          </a:xfrm>
          <a:prstGeom prst="rect">
            <a:avLst/>
          </a:prstGeom>
        </p:spPr>
      </p:pic>
      <p:pic>
        <p:nvPicPr>
          <p:cNvPr id="3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2023-08-26T21:42:46Z</dcterms:created>
  <dcterms:modified xsi:type="dcterms:W3CDTF">2023-08-26T21:42:46Z</dcterms:modified>
</cp:coreProperties>
</file>